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handoutMasterIdLst>
    <p:handoutMasterId r:id="rId26"/>
  </p:handoutMasterIdLst>
  <p:sldIdLst>
    <p:sldId id="285" r:id="rId5"/>
    <p:sldId id="587" r:id="rId6"/>
    <p:sldId id="593" r:id="rId7"/>
    <p:sldId id="602" r:id="rId8"/>
    <p:sldId id="325" r:id="rId9"/>
    <p:sldId id="604" r:id="rId10"/>
    <p:sldId id="590" r:id="rId11"/>
    <p:sldId id="605" r:id="rId12"/>
    <p:sldId id="589" r:id="rId13"/>
    <p:sldId id="601" r:id="rId14"/>
    <p:sldId id="606" r:id="rId15"/>
    <p:sldId id="586" r:id="rId16"/>
    <p:sldId id="591" r:id="rId17"/>
    <p:sldId id="588" r:id="rId18"/>
    <p:sldId id="596" r:id="rId19"/>
    <p:sldId id="594" r:id="rId20"/>
    <p:sldId id="603" r:id="rId21"/>
    <p:sldId id="595" r:id="rId22"/>
    <p:sldId id="600" r:id="rId23"/>
    <p:sldId id="584"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1" autoAdjust="0"/>
  </p:normalViewPr>
  <p:slideViewPr>
    <p:cSldViewPr snapToGrid="0">
      <p:cViewPr varScale="1">
        <p:scale>
          <a:sx n="118" d="100"/>
          <a:sy n="118" d="100"/>
        </p:scale>
        <p:origin x="312" y="108"/>
      </p:cViewPr>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51E9B4-FEDB-41AE-A429-12013F6377C1}"/>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CF2F7E2A-B62A-4F68-A145-459218D6EAC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dirty="0"/>
              <a:t>11/13/2020</a:t>
            </a:r>
          </a:p>
        </p:txBody>
      </p:sp>
      <p:sp>
        <p:nvSpPr>
          <p:cNvPr id="4" name="Footer Placeholder 3">
            <a:extLst>
              <a:ext uri="{FF2B5EF4-FFF2-40B4-BE49-F238E27FC236}">
                <a16:creationId xmlns:a16="http://schemas.microsoft.com/office/drawing/2014/main" id="{378D7F11-79BB-4301-A2C9-C248EFDECE5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dirty="0"/>
              <a:t>© 2019 A. P. Curatola</a:t>
            </a:r>
          </a:p>
        </p:txBody>
      </p:sp>
      <p:sp>
        <p:nvSpPr>
          <p:cNvPr id="5" name="Slide Number Placeholder 4">
            <a:extLst>
              <a:ext uri="{FF2B5EF4-FFF2-40B4-BE49-F238E27FC236}">
                <a16:creationId xmlns:a16="http://schemas.microsoft.com/office/drawing/2014/main" id="{CAA16EFD-8B40-4DE3-B72C-E2EA754F6BE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DBD481B-3D0C-43CA-AB9B-FADCBC9A7F32}" type="slidenum">
              <a:rPr lang="en-US" smtClean="0"/>
              <a:t>‹#›</a:t>
            </a:fld>
            <a:endParaRPr lang="en-US" dirty="0"/>
          </a:p>
        </p:txBody>
      </p:sp>
    </p:spTree>
    <p:extLst>
      <p:ext uri="{BB962C8B-B14F-4D97-AF65-F5344CB8AC3E}">
        <p14:creationId xmlns:p14="http://schemas.microsoft.com/office/powerpoint/2010/main" val="94355070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r>
              <a:rPr lang="en-US" dirty="0"/>
              <a:t>11/13/2020</a:t>
            </a: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dirty="0"/>
              <a:t>© 2019 A. P. Curatola</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F5AA457-B9A8-4E54-BE4A-86B7883CD2C2}" type="slidenum">
              <a:rPr lang="en-US" smtClean="0"/>
              <a:t>‹#›</a:t>
            </a:fld>
            <a:endParaRPr lang="en-US" dirty="0"/>
          </a:p>
        </p:txBody>
      </p:sp>
    </p:spTree>
    <p:extLst>
      <p:ext uri="{BB962C8B-B14F-4D97-AF65-F5344CB8AC3E}">
        <p14:creationId xmlns:p14="http://schemas.microsoft.com/office/powerpoint/2010/main" val="413696315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593EF734-ADB1-462B-8F72-6795E27185CE}" type="slidenum">
              <a:rPr lang="en-US">
                <a:solidFill>
                  <a:prstClr val="black"/>
                </a:solidFill>
                <a:latin typeface="Calibri"/>
              </a:rPr>
              <a:pPr defTabSz="942289">
                <a:defRPr/>
              </a:pPr>
              <a:t>1</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4EBD5156-817C-4827-A9E5-0D0EA75108B6}"/>
              </a:ext>
            </a:extLst>
          </p:cNvPr>
          <p:cNvSpPr>
            <a:spLocks noGrp="1"/>
          </p:cNvSpPr>
          <p:nvPr>
            <p:ph type="dt" idx="1"/>
          </p:nvPr>
        </p:nvSpPr>
        <p:spPr/>
        <p:txBody>
          <a:bodyPr/>
          <a:lstStyle/>
          <a:p>
            <a:r>
              <a:rPr lang="en-US" dirty="0"/>
              <a:t>11/13/2020</a:t>
            </a:r>
          </a:p>
        </p:txBody>
      </p:sp>
      <p:sp>
        <p:nvSpPr>
          <p:cNvPr id="6" name="Footer Placeholder 5">
            <a:extLst>
              <a:ext uri="{FF2B5EF4-FFF2-40B4-BE49-F238E27FC236}">
                <a16:creationId xmlns:a16="http://schemas.microsoft.com/office/drawing/2014/main" id="{CC6D3FAA-81B5-4A6C-82E4-118C3701538E}"/>
              </a:ext>
            </a:extLst>
          </p:cNvPr>
          <p:cNvSpPr>
            <a:spLocks noGrp="1"/>
          </p:cNvSpPr>
          <p:nvPr>
            <p:ph type="ftr" sz="quarter" idx="4"/>
          </p:nvPr>
        </p:nvSpPr>
        <p:spPr/>
        <p:txBody>
          <a:bodyPr/>
          <a:lstStyle/>
          <a:p>
            <a:r>
              <a:rPr lang="en-US" dirty="0"/>
              <a:t>© 2019 A. P. Curatola</a:t>
            </a:r>
          </a:p>
        </p:txBody>
      </p:sp>
    </p:spTree>
    <p:extLst>
      <p:ext uri="{BB962C8B-B14F-4D97-AF65-F5344CB8AC3E}">
        <p14:creationId xmlns:p14="http://schemas.microsoft.com/office/powerpoint/2010/main" val="153052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10</a:t>
            </a:fld>
            <a:endParaRPr lang="en-US" dirty="0"/>
          </a:p>
        </p:txBody>
      </p:sp>
    </p:spTree>
    <p:extLst>
      <p:ext uri="{BB962C8B-B14F-4D97-AF65-F5344CB8AC3E}">
        <p14:creationId xmlns:p14="http://schemas.microsoft.com/office/powerpoint/2010/main" val="325029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11</a:t>
            </a:fld>
            <a:endParaRPr lang="en-US" dirty="0"/>
          </a:p>
        </p:txBody>
      </p:sp>
    </p:spTree>
    <p:extLst>
      <p:ext uri="{BB962C8B-B14F-4D97-AF65-F5344CB8AC3E}">
        <p14:creationId xmlns:p14="http://schemas.microsoft.com/office/powerpoint/2010/main" val="68247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12</a:t>
            </a:fld>
            <a:endParaRPr lang="en-US" dirty="0"/>
          </a:p>
        </p:txBody>
      </p:sp>
    </p:spTree>
    <p:extLst>
      <p:ext uri="{BB962C8B-B14F-4D97-AF65-F5344CB8AC3E}">
        <p14:creationId xmlns:p14="http://schemas.microsoft.com/office/powerpoint/2010/main" val="296722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13</a:t>
            </a:fld>
            <a:endParaRPr lang="en-US" dirty="0"/>
          </a:p>
        </p:txBody>
      </p:sp>
    </p:spTree>
    <p:extLst>
      <p:ext uri="{BB962C8B-B14F-4D97-AF65-F5344CB8AC3E}">
        <p14:creationId xmlns:p14="http://schemas.microsoft.com/office/powerpoint/2010/main" val="1299650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14</a:t>
            </a:fld>
            <a:endParaRPr lang="en-US" dirty="0"/>
          </a:p>
        </p:txBody>
      </p:sp>
    </p:spTree>
    <p:extLst>
      <p:ext uri="{BB962C8B-B14F-4D97-AF65-F5344CB8AC3E}">
        <p14:creationId xmlns:p14="http://schemas.microsoft.com/office/powerpoint/2010/main" val="178131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15</a:t>
            </a:fld>
            <a:endParaRPr lang="en-US" dirty="0"/>
          </a:p>
        </p:txBody>
      </p:sp>
    </p:spTree>
    <p:extLst>
      <p:ext uri="{BB962C8B-B14F-4D97-AF65-F5344CB8AC3E}">
        <p14:creationId xmlns:p14="http://schemas.microsoft.com/office/powerpoint/2010/main" val="322789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16</a:t>
            </a:fld>
            <a:endParaRPr lang="en-US" dirty="0"/>
          </a:p>
        </p:txBody>
      </p:sp>
    </p:spTree>
    <p:extLst>
      <p:ext uri="{BB962C8B-B14F-4D97-AF65-F5344CB8AC3E}">
        <p14:creationId xmlns:p14="http://schemas.microsoft.com/office/powerpoint/2010/main" val="3915484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17</a:t>
            </a:fld>
            <a:endParaRPr lang="en-US" dirty="0"/>
          </a:p>
        </p:txBody>
      </p:sp>
    </p:spTree>
    <p:extLst>
      <p:ext uri="{BB962C8B-B14F-4D97-AF65-F5344CB8AC3E}">
        <p14:creationId xmlns:p14="http://schemas.microsoft.com/office/powerpoint/2010/main" val="2862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18</a:t>
            </a:fld>
            <a:endParaRPr lang="en-US" dirty="0"/>
          </a:p>
        </p:txBody>
      </p:sp>
    </p:spTree>
    <p:extLst>
      <p:ext uri="{BB962C8B-B14F-4D97-AF65-F5344CB8AC3E}">
        <p14:creationId xmlns:p14="http://schemas.microsoft.com/office/powerpoint/2010/main" val="370656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19</a:t>
            </a:fld>
            <a:endParaRPr lang="en-US" dirty="0"/>
          </a:p>
        </p:txBody>
      </p:sp>
    </p:spTree>
    <p:extLst>
      <p:ext uri="{BB962C8B-B14F-4D97-AF65-F5344CB8AC3E}">
        <p14:creationId xmlns:p14="http://schemas.microsoft.com/office/powerpoint/2010/main" val="193853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2</a:t>
            </a:fld>
            <a:endParaRPr lang="en-US" dirty="0"/>
          </a:p>
        </p:txBody>
      </p:sp>
    </p:spTree>
    <p:extLst>
      <p:ext uri="{BB962C8B-B14F-4D97-AF65-F5344CB8AC3E}">
        <p14:creationId xmlns:p14="http://schemas.microsoft.com/office/powerpoint/2010/main" val="338783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20</a:t>
            </a:fld>
            <a:endParaRPr lang="en-US" dirty="0"/>
          </a:p>
        </p:txBody>
      </p:sp>
    </p:spTree>
    <p:extLst>
      <p:ext uri="{BB962C8B-B14F-4D97-AF65-F5344CB8AC3E}">
        <p14:creationId xmlns:p14="http://schemas.microsoft.com/office/powerpoint/2010/main" val="128795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3</a:t>
            </a:fld>
            <a:endParaRPr lang="en-US" dirty="0"/>
          </a:p>
        </p:txBody>
      </p:sp>
    </p:spTree>
    <p:extLst>
      <p:ext uri="{BB962C8B-B14F-4D97-AF65-F5344CB8AC3E}">
        <p14:creationId xmlns:p14="http://schemas.microsoft.com/office/powerpoint/2010/main" val="407032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4</a:t>
            </a:fld>
            <a:endParaRPr lang="en-US" dirty="0"/>
          </a:p>
        </p:txBody>
      </p:sp>
    </p:spTree>
    <p:extLst>
      <p:ext uri="{BB962C8B-B14F-4D97-AF65-F5344CB8AC3E}">
        <p14:creationId xmlns:p14="http://schemas.microsoft.com/office/powerpoint/2010/main" val="233427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5</a:t>
            </a:fld>
            <a:endParaRPr lang="en-US" dirty="0"/>
          </a:p>
        </p:txBody>
      </p:sp>
    </p:spTree>
    <p:extLst>
      <p:ext uri="{BB962C8B-B14F-4D97-AF65-F5344CB8AC3E}">
        <p14:creationId xmlns:p14="http://schemas.microsoft.com/office/powerpoint/2010/main" val="232898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6</a:t>
            </a:fld>
            <a:endParaRPr lang="en-US" dirty="0"/>
          </a:p>
        </p:txBody>
      </p:sp>
    </p:spTree>
    <p:extLst>
      <p:ext uri="{BB962C8B-B14F-4D97-AF65-F5344CB8AC3E}">
        <p14:creationId xmlns:p14="http://schemas.microsoft.com/office/powerpoint/2010/main" val="326419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7</a:t>
            </a:fld>
            <a:endParaRPr lang="en-US" dirty="0"/>
          </a:p>
        </p:txBody>
      </p:sp>
    </p:spTree>
    <p:extLst>
      <p:ext uri="{BB962C8B-B14F-4D97-AF65-F5344CB8AC3E}">
        <p14:creationId xmlns:p14="http://schemas.microsoft.com/office/powerpoint/2010/main" val="244130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8</a:t>
            </a:fld>
            <a:endParaRPr lang="en-US" dirty="0"/>
          </a:p>
        </p:txBody>
      </p:sp>
    </p:spTree>
    <p:extLst>
      <p:ext uri="{BB962C8B-B14F-4D97-AF65-F5344CB8AC3E}">
        <p14:creationId xmlns:p14="http://schemas.microsoft.com/office/powerpoint/2010/main" val="143050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11/13/2020</a:t>
            </a:r>
          </a:p>
        </p:txBody>
      </p:sp>
      <p:sp>
        <p:nvSpPr>
          <p:cNvPr id="5" name="Footer Placeholder 4"/>
          <p:cNvSpPr>
            <a:spLocks noGrp="1"/>
          </p:cNvSpPr>
          <p:nvPr>
            <p:ph type="ftr" sz="quarter" idx="4"/>
          </p:nvPr>
        </p:nvSpPr>
        <p:spPr/>
        <p:txBody>
          <a:bodyPr/>
          <a:lstStyle/>
          <a:p>
            <a:r>
              <a:rPr lang="en-US" dirty="0"/>
              <a:t>© 2019 A. P. Curatola</a:t>
            </a:r>
          </a:p>
        </p:txBody>
      </p:sp>
      <p:sp>
        <p:nvSpPr>
          <p:cNvPr id="6" name="Slide Number Placeholder 5"/>
          <p:cNvSpPr>
            <a:spLocks noGrp="1"/>
          </p:cNvSpPr>
          <p:nvPr>
            <p:ph type="sldNum" sz="quarter" idx="5"/>
          </p:nvPr>
        </p:nvSpPr>
        <p:spPr/>
        <p:txBody>
          <a:bodyPr/>
          <a:lstStyle/>
          <a:p>
            <a:fld id="{5F5AA457-B9A8-4E54-BE4A-86B7883CD2C2}" type="slidenum">
              <a:rPr lang="en-US" smtClean="0"/>
              <a:t>9</a:t>
            </a:fld>
            <a:endParaRPr lang="en-US" dirty="0"/>
          </a:p>
        </p:txBody>
      </p:sp>
    </p:spTree>
    <p:extLst>
      <p:ext uri="{BB962C8B-B14F-4D97-AF65-F5344CB8AC3E}">
        <p14:creationId xmlns:p14="http://schemas.microsoft.com/office/powerpoint/2010/main" val="794544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1571" y="195792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71171" y="443759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11/13/2020</a:t>
            </a:r>
          </a:p>
        </p:txBody>
      </p:sp>
      <p:sp>
        <p:nvSpPr>
          <p:cNvPr id="5" name="Footer Placeholder 4"/>
          <p:cNvSpPr>
            <a:spLocks noGrp="1"/>
          </p:cNvSpPr>
          <p:nvPr>
            <p:ph type="ftr" sz="quarter" idx="11"/>
          </p:nvPr>
        </p:nvSpPr>
        <p:spPr/>
        <p:txBody>
          <a:bodyPr/>
          <a:lstStyle/>
          <a:p>
            <a:r>
              <a:rPr lang="en-US" dirty="0"/>
              <a:t>© 2019 A. P. Curatola</a:t>
            </a:r>
          </a:p>
        </p:txBody>
      </p:sp>
      <p:sp>
        <p:nvSpPr>
          <p:cNvPr id="6" name="Slide Number Placeholder 5"/>
          <p:cNvSpPr>
            <a:spLocks noGrp="1"/>
          </p:cNvSpPr>
          <p:nvPr>
            <p:ph type="sldNum" sz="quarter" idx="12"/>
          </p:nvPr>
        </p:nvSpPr>
        <p:spPr/>
        <p:txBody>
          <a:bodyPr/>
          <a:lstStyle/>
          <a:p>
            <a:fld id="{7C2B3464-E78B-4BE1-86B9-E4547740300B}" type="slidenum">
              <a:rPr lang="en-US" smtClean="0"/>
              <a:t>‹#›</a:t>
            </a:fld>
            <a:endParaRPr lang="en-US" dirty="0"/>
          </a:p>
        </p:txBody>
      </p:sp>
      <p:sp>
        <p:nvSpPr>
          <p:cNvPr id="7" name="Rectangle 6"/>
          <p:cNvSpPr/>
          <p:nvPr/>
        </p:nvSpPr>
        <p:spPr>
          <a:xfrm>
            <a:off x="0" y="-25491"/>
            <a:ext cx="12192000" cy="1071628"/>
          </a:xfrm>
          <a:prstGeom prst="rect">
            <a:avLst/>
          </a:prstGeom>
          <a:solidFill>
            <a:srgbClr val="00347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spc="225" dirty="0"/>
          </a:p>
        </p:txBody>
      </p:sp>
      <p:pic>
        <p:nvPicPr>
          <p:cNvPr id="8" name="Picture 7" descr="hex_LeBowHeaderLogo.png"/>
          <p:cNvPicPr>
            <a:picLocks noChangeAspect="1"/>
          </p:cNvPicPr>
          <p:nvPr/>
        </p:nvPicPr>
        <p:blipFill>
          <a:blip r:embed="rId2"/>
          <a:stretch>
            <a:fillRect/>
          </a:stretch>
        </p:blipFill>
        <p:spPr>
          <a:xfrm>
            <a:off x="294144" y="161567"/>
            <a:ext cx="3489581" cy="621581"/>
          </a:xfrm>
          <a:prstGeom prst="rect">
            <a:avLst/>
          </a:prstGeom>
        </p:spPr>
      </p:pic>
    </p:spTree>
    <p:extLst>
      <p:ext uri="{BB962C8B-B14F-4D97-AF65-F5344CB8AC3E}">
        <p14:creationId xmlns:p14="http://schemas.microsoft.com/office/powerpoint/2010/main" val="78094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11/13/2020</a:t>
            </a:r>
          </a:p>
        </p:txBody>
      </p:sp>
      <p:sp>
        <p:nvSpPr>
          <p:cNvPr id="5" name="Footer Placeholder 4"/>
          <p:cNvSpPr>
            <a:spLocks noGrp="1"/>
          </p:cNvSpPr>
          <p:nvPr>
            <p:ph type="ftr" sz="quarter" idx="11"/>
          </p:nvPr>
        </p:nvSpPr>
        <p:spPr/>
        <p:txBody>
          <a:bodyPr/>
          <a:lstStyle/>
          <a:p>
            <a:r>
              <a:rPr lang="en-US" dirty="0"/>
              <a:t>© 2019 A. P. Curatola</a:t>
            </a:r>
          </a:p>
        </p:txBody>
      </p:sp>
      <p:sp>
        <p:nvSpPr>
          <p:cNvPr id="6" name="Slide Number Placeholder 5"/>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11392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11/13/2020</a:t>
            </a:r>
          </a:p>
        </p:txBody>
      </p:sp>
      <p:sp>
        <p:nvSpPr>
          <p:cNvPr id="5" name="Footer Placeholder 4"/>
          <p:cNvSpPr>
            <a:spLocks noGrp="1"/>
          </p:cNvSpPr>
          <p:nvPr>
            <p:ph type="ftr" sz="quarter" idx="11"/>
          </p:nvPr>
        </p:nvSpPr>
        <p:spPr/>
        <p:txBody>
          <a:bodyPr/>
          <a:lstStyle/>
          <a:p>
            <a:r>
              <a:rPr lang="en-US" dirty="0"/>
              <a:t>© 2019 A. P. Curatola</a:t>
            </a:r>
          </a:p>
        </p:txBody>
      </p:sp>
      <p:sp>
        <p:nvSpPr>
          <p:cNvPr id="6" name="Slide Number Placeholder 5"/>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272595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11/13/2020</a:t>
            </a:r>
          </a:p>
        </p:txBody>
      </p:sp>
      <p:sp>
        <p:nvSpPr>
          <p:cNvPr id="5" name="Footer Placeholder 4"/>
          <p:cNvSpPr>
            <a:spLocks noGrp="1"/>
          </p:cNvSpPr>
          <p:nvPr>
            <p:ph type="ftr" sz="quarter" idx="11"/>
          </p:nvPr>
        </p:nvSpPr>
        <p:spPr/>
        <p:txBody>
          <a:bodyPr/>
          <a:lstStyle/>
          <a:p>
            <a:r>
              <a:rPr lang="en-US" dirty="0"/>
              <a:t>© 2019 A. P. Curatola</a:t>
            </a:r>
          </a:p>
        </p:txBody>
      </p:sp>
      <p:sp>
        <p:nvSpPr>
          <p:cNvPr id="6" name="Slide Number Placeholder 5"/>
          <p:cNvSpPr>
            <a:spLocks noGrp="1"/>
          </p:cNvSpPr>
          <p:nvPr>
            <p:ph type="sldNum" sz="quarter" idx="12"/>
          </p:nvPr>
        </p:nvSpPr>
        <p:spPr/>
        <p:txBody>
          <a:bodyPr/>
          <a:lstStyle/>
          <a:p>
            <a:fld id="{7C2B3464-E78B-4BE1-86B9-E4547740300B}" type="slidenum">
              <a:rPr lang="en-US" smtClean="0"/>
              <a:t>‹#›</a:t>
            </a:fld>
            <a:endParaRPr lang="en-US" dirty="0"/>
          </a:p>
        </p:txBody>
      </p:sp>
      <p:grpSp>
        <p:nvGrpSpPr>
          <p:cNvPr id="7" name="组 7"/>
          <p:cNvGrpSpPr/>
          <p:nvPr/>
        </p:nvGrpSpPr>
        <p:grpSpPr>
          <a:xfrm>
            <a:off x="0" y="6356355"/>
            <a:ext cx="12192000" cy="492124"/>
            <a:chOff x="0" y="0"/>
            <a:chExt cx="9144000" cy="1582992"/>
          </a:xfrm>
        </p:grpSpPr>
        <p:sp>
          <p:nvSpPr>
            <p:cNvPr id="8" name="Rectangle 10"/>
            <p:cNvSpPr/>
            <p:nvPr/>
          </p:nvSpPr>
          <p:spPr>
            <a:xfrm>
              <a:off x="0" y="0"/>
              <a:ext cx="9144000" cy="1537273"/>
            </a:xfrm>
            <a:prstGeom prst="rect">
              <a:avLst/>
            </a:prstGeom>
            <a:solidFill>
              <a:srgbClr val="0034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矩形 6"/>
            <p:cNvSpPr/>
            <p:nvPr/>
          </p:nvSpPr>
          <p:spPr>
            <a:xfrm>
              <a:off x="0" y="1537273"/>
              <a:ext cx="9144000" cy="45719"/>
            </a:xfrm>
            <a:prstGeom prst="rect">
              <a:avLst/>
            </a:prstGeom>
            <a:solidFill>
              <a:srgbClr val="EFB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350"/>
            </a:p>
          </p:txBody>
        </p:sp>
      </p:grpSp>
    </p:spTree>
    <p:extLst>
      <p:ext uri="{BB962C8B-B14F-4D97-AF65-F5344CB8AC3E}">
        <p14:creationId xmlns:p14="http://schemas.microsoft.com/office/powerpoint/2010/main" val="38968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33144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11/13/2020</a:t>
            </a:r>
          </a:p>
        </p:txBody>
      </p:sp>
      <p:sp>
        <p:nvSpPr>
          <p:cNvPr id="6" name="Footer Placeholder 5"/>
          <p:cNvSpPr>
            <a:spLocks noGrp="1"/>
          </p:cNvSpPr>
          <p:nvPr>
            <p:ph type="ftr" sz="quarter" idx="11"/>
          </p:nvPr>
        </p:nvSpPr>
        <p:spPr/>
        <p:txBody>
          <a:bodyPr/>
          <a:lstStyle/>
          <a:p>
            <a:r>
              <a:rPr lang="en-US" dirty="0"/>
              <a:t>© 2019 A. P. Curatola</a:t>
            </a:r>
          </a:p>
        </p:txBody>
      </p:sp>
      <p:sp>
        <p:nvSpPr>
          <p:cNvPr id="7" name="Slide Number Placeholder 6"/>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139446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11/13/2020</a:t>
            </a:r>
          </a:p>
        </p:txBody>
      </p:sp>
      <p:sp>
        <p:nvSpPr>
          <p:cNvPr id="8" name="Footer Placeholder 7"/>
          <p:cNvSpPr>
            <a:spLocks noGrp="1"/>
          </p:cNvSpPr>
          <p:nvPr>
            <p:ph type="ftr" sz="quarter" idx="11"/>
          </p:nvPr>
        </p:nvSpPr>
        <p:spPr/>
        <p:txBody>
          <a:bodyPr/>
          <a:lstStyle/>
          <a:p>
            <a:r>
              <a:rPr lang="en-US" dirty="0"/>
              <a:t>© 2019 A. P. Curatola</a:t>
            </a:r>
          </a:p>
        </p:txBody>
      </p:sp>
      <p:sp>
        <p:nvSpPr>
          <p:cNvPr id="9" name="Slide Number Placeholder 8"/>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57673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11/13/2020</a:t>
            </a:r>
          </a:p>
        </p:txBody>
      </p:sp>
      <p:sp>
        <p:nvSpPr>
          <p:cNvPr id="4" name="Footer Placeholder 3"/>
          <p:cNvSpPr>
            <a:spLocks noGrp="1"/>
          </p:cNvSpPr>
          <p:nvPr>
            <p:ph type="ftr" sz="quarter" idx="11"/>
          </p:nvPr>
        </p:nvSpPr>
        <p:spPr/>
        <p:txBody>
          <a:bodyPr/>
          <a:lstStyle/>
          <a:p>
            <a:r>
              <a:rPr lang="en-US" dirty="0"/>
              <a:t>© 2019 A. P. Curatola</a:t>
            </a:r>
          </a:p>
        </p:txBody>
      </p:sp>
      <p:sp>
        <p:nvSpPr>
          <p:cNvPr id="5" name="Slide Number Placeholder 4"/>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278252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11/13/2020</a:t>
            </a:r>
          </a:p>
        </p:txBody>
      </p:sp>
      <p:sp>
        <p:nvSpPr>
          <p:cNvPr id="3" name="Footer Placeholder 2"/>
          <p:cNvSpPr>
            <a:spLocks noGrp="1"/>
          </p:cNvSpPr>
          <p:nvPr>
            <p:ph type="ftr" sz="quarter" idx="11"/>
          </p:nvPr>
        </p:nvSpPr>
        <p:spPr/>
        <p:txBody>
          <a:bodyPr/>
          <a:lstStyle/>
          <a:p>
            <a:r>
              <a:rPr lang="en-US" dirty="0"/>
              <a:t>© 2019 A. P. Curatola</a:t>
            </a:r>
          </a:p>
        </p:txBody>
      </p:sp>
      <p:sp>
        <p:nvSpPr>
          <p:cNvPr id="4" name="Slide Number Placeholder 3"/>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348977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11/13/2020</a:t>
            </a:r>
          </a:p>
        </p:txBody>
      </p:sp>
      <p:sp>
        <p:nvSpPr>
          <p:cNvPr id="6" name="Footer Placeholder 5"/>
          <p:cNvSpPr>
            <a:spLocks noGrp="1"/>
          </p:cNvSpPr>
          <p:nvPr>
            <p:ph type="ftr" sz="quarter" idx="11"/>
          </p:nvPr>
        </p:nvSpPr>
        <p:spPr/>
        <p:txBody>
          <a:bodyPr/>
          <a:lstStyle/>
          <a:p>
            <a:r>
              <a:rPr lang="en-US" dirty="0"/>
              <a:t>© 2019 A. P. Curatola</a:t>
            </a:r>
          </a:p>
        </p:txBody>
      </p:sp>
      <p:sp>
        <p:nvSpPr>
          <p:cNvPr id="7" name="Slide Number Placeholder 6"/>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270065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11/13/2020</a:t>
            </a:r>
          </a:p>
        </p:txBody>
      </p:sp>
      <p:sp>
        <p:nvSpPr>
          <p:cNvPr id="6" name="Footer Placeholder 5"/>
          <p:cNvSpPr>
            <a:spLocks noGrp="1"/>
          </p:cNvSpPr>
          <p:nvPr>
            <p:ph type="ftr" sz="quarter" idx="11"/>
          </p:nvPr>
        </p:nvSpPr>
        <p:spPr/>
        <p:txBody>
          <a:bodyPr/>
          <a:lstStyle/>
          <a:p>
            <a:r>
              <a:rPr lang="en-US" dirty="0"/>
              <a:t>© 2019 A. P. Curatola</a:t>
            </a:r>
          </a:p>
        </p:txBody>
      </p:sp>
      <p:sp>
        <p:nvSpPr>
          <p:cNvPr id="7" name="Slide Number Placeholder 6"/>
          <p:cNvSpPr>
            <a:spLocks noGrp="1"/>
          </p:cNvSpPr>
          <p:nvPr>
            <p:ph type="sldNum" sz="quarter" idx="12"/>
          </p:nvPr>
        </p:nvSpPr>
        <p:spPr/>
        <p:txBody>
          <a:bodyPr/>
          <a:lstStyle/>
          <a:p>
            <a:fld id="{7C2B3464-E78B-4BE1-86B9-E4547740300B}" type="slidenum">
              <a:rPr lang="en-US" smtClean="0"/>
              <a:t>‹#›</a:t>
            </a:fld>
            <a:endParaRPr lang="en-US" dirty="0"/>
          </a:p>
        </p:txBody>
      </p:sp>
    </p:spTree>
    <p:extLst>
      <p:ext uri="{BB962C8B-B14F-4D97-AF65-F5344CB8AC3E}">
        <p14:creationId xmlns:p14="http://schemas.microsoft.com/office/powerpoint/2010/main" val="80195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B3464-E78B-4BE1-86B9-E4547740300B}" type="slidenum">
              <a:rPr lang="en-US" smtClean="0"/>
              <a:t>‹#›</a:t>
            </a:fld>
            <a:endParaRPr lang="en-US" dirty="0"/>
          </a:p>
        </p:txBody>
      </p:sp>
    </p:spTree>
    <p:extLst>
      <p:ext uri="{BB962C8B-B14F-4D97-AF65-F5344CB8AC3E}">
        <p14:creationId xmlns:p14="http://schemas.microsoft.com/office/powerpoint/2010/main" val="3849115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D0C770-ADBF-2849-8FE9-57D45F875E70}"/>
              </a:ext>
            </a:extLst>
          </p:cNvPr>
          <p:cNvPicPr>
            <a:picLocks noChangeAspect="1"/>
          </p:cNvPicPr>
          <p:nvPr/>
        </p:nvPicPr>
        <p:blipFill>
          <a:blip r:embed="rId3"/>
          <a:stretch>
            <a:fillRect/>
          </a:stretch>
        </p:blipFill>
        <p:spPr>
          <a:xfrm>
            <a:off x="9061627" y="-25588"/>
            <a:ext cx="1606380" cy="1071444"/>
          </a:xfrm>
          <a:prstGeom prst="rect">
            <a:avLst/>
          </a:prstGeom>
        </p:spPr>
      </p:pic>
      <p:pic>
        <p:nvPicPr>
          <p:cNvPr id="7" name="Picture 6">
            <a:extLst>
              <a:ext uri="{FF2B5EF4-FFF2-40B4-BE49-F238E27FC236}">
                <a16:creationId xmlns:a16="http://schemas.microsoft.com/office/drawing/2014/main" id="{CBCA9932-5919-F14E-A949-20A3023977F9}"/>
              </a:ext>
            </a:extLst>
          </p:cNvPr>
          <p:cNvPicPr>
            <a:picLocks noChangeAspect="1"/>
          </p:cNvPicPr>
          <p:nvPr/>
        </p:nvPicPr>
        <p:blipFill>
          <a:blip r:embed="rId4"/>
          <a:stretch>
            <a:fillRect/>
          </a:stretch>
        </p:blipFill>
        <p:spPr>
          <a:xfrm>
            <a:off x="7341038" y="-25588"/>
            <a:ext cx="1735956" cy="1075912"/>
          </a:xfrm>
          <a:prstGeom prst="rect">
            <a:avLst/>
          </a:prstGeom>
        </p:spPr>
      </p:pic>
      <p:pic>
        <p:nvPicPr>
          <p:cNvPr id="8" name="Picture 7">
            <a:extLst>
              <a:ext uri="{FF2B5EF4-FFF2-40B4-BE49-F238E27FC236}">
                <a16:creationId xmlns:a16="http://schemas.microsoft.com/office/drawing/2014/main" id="{EDA95428-47EE-0D44-B5DC-EC2A7ADA489A}"/>
              </a:ext>
            </a:extLst>
          </p:cNvPr>
          <p:cNvPicPr>
            <a:picLocks noChangeAspect="1"/>
          </p:cNvPicPr>
          <p:nvPr/>
        </p:nvPicPr>
        <p:blipFill>
          <a:blip r:embed="rId5"/>
          <a:stretch>
            <a:fillRect/>
          </a:stretch>
        </p:blipFill>
        <p:spPr>
          <a:xfrm>
            <a:off x="5405967" y="-25588"/>
            <a:ext cx="1947428" cy="1080928"/>
          </a:xfrm>
          <a:prstGeom prst="rect">
            <a:avLst/>
          </a:prstGeom>
        </p:spPr>
      </p:pic>
      <p:sp>
        <p:nvSpPr>
          <p:cNvPr id="20" name="Title 1">
            <a:extLst>
              <a:ext uri="{FF2B5EF4-FFF2-40B4-BE49-F238E27FC236}">
                <a16:creationId xmlns:a16="http://schemas.microsoft.com/office/drawing/2014/main" id="{2A045215-6B16-4364-ADD0-8EC3F3FC6D16}"/>
              </a:ext>
            </a:extLst>
          </p:cNvPr>
          <p:cNvSpPr txBox="1">
            <a:spLocks/>
          </p:cNvSpPr>
          <p:nvPr/>
        </p:nvSpPr>
        <p:spPr>
          <a:xfrm>
            <a:off x="1019597" y="1928609"/>
            <a:ext cx="10293068" cy="3000783"/>
          </a:xfrm>
          <a:prstGeom prst="rect">
            <a:avLst/>
          </a:prstGeom>
        </p:spPr>
        <p:txBody>
          <a:bodyPr vert="horz" lIns="91440" tIns="45720" rIns="91440" bIns="45720" rtlCol="0" anchor="ctr" anchorCtr="1">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US" sz="4000" b="1" dirty="0">
              <a:solidFill>
                <a:srgbClr val="7030A0"/>
              </a:solidFill>
              <a:latin typeface="Arial" panose="020B0604020202020204" pitchFamily="34" charset="0"/>
              <a:cs typeface="Arial" panose="020B0604020202020204" pitchFamily="34" charset="0"/>
            </a:endParaRPr>
          </a:p>
          <a:p>
            <a:r>
              <a:rPr lang="en-US" sz="4000" b="1" dirty="0">
                <a:solidFill>
                  <a:srgbClr val="7030A0"/>
                </a:solidFill>
                <a:latin typeface="Arial" panose="020B0604020202020204" pitchFamily="34" charset="0"/>
                <a:cs typeface="Arial" panose="020B0604020202020204" pitchFamily="34" charset="0"/>
              </a:rPr>
              <a:t>Minimum Tax on Book Income</a:t>
            </a:r>
          </a:p>
          <a:p>
            <a:r>
              <a:rPr lang="en-US" sz="3200" b="1" dirty="0">
                <a:solidFill>
                  <a:srgbClr val="7030A0"/>
                </a:solidFill>
                <a:latin typeface="Arial" panose="020B0604020202020204" pitchFamily="34" charset="0"/>
                <a:cs typeface="Arial" panose="020B0604020202020204" pitchFamily="34" charset="0"/>
              </a:rPr>
              <a:t>(a look at proposed minimum tax on pre-tax financial statement income of large corporations)</a:t>
            </a:r>
          </a:p>
          <a:p>
            <a:br>
              <a:rPr lang="en-US" sz="3200" b="1" dirty="0">
                <a:solidFill>
                  <a:prstClr val="black"/>
                </a:solidFill>
                <a:latin typeface="Arial" panose="020B0604020202020204" pitchFamily="34" charset="0"/>
                <a:cs typeface="Arial" panose="020B0604020202020204" pitchFamily="34" charset="0"/>
              </a:rPr>
            </a:br>
            <a:r>
              <a:rPr lang="en-US" sz="2000" b="1" dirty="0">
                <a:solidFill>
                  <a:prstClr val="black"/>
                </a:solidFill>
                <a:latin typeface="Arial" panose="020B0604020202020204" pitchFamily="34" charset="0"/>
                <a:cs typeface="Arial" panose="020B0604020202020204" pitchFamily="34" charset="0"/>
              </a:rPr>
              <a:t>Jim Rinier, CPA, EA</a:t>
            </a:r>
            <a:br>
              <a:rPr lang="en-US" sz="2000" b="1" dirty="0">
                <a:solidFill>
                  <a:prstClr val="black"/>
                </a:solidFill>
                <a:latin typeface="Arial" panose="020B0604020202020204" pitchFamily="34" charset="0"/>
                <a:cs typeface="Arial" panose="020B0604020202020204" pitchFamily="34" charset="0"/>
              </a:rPr>
            </a:br>
            <a:r>
              <a:rPr lang="en-US" sz="2000" b="1" dirty="0">
                <a:solidFill>
                  <a:prstClr val="black"/>
                </a:solidFill>
                <a:latin typeface="Arial" panose="020B0604020202020204" pitchFamily="34" charset="0"/>
                <a:cs typeface="Arial" panose="020B0604020202020204" pitchFamily="34" charset="0"/>
              </a:rPr>
              <a:t>Assistant Clinical Professor</a:t>
            </a:r>
          </a:p>
          <a:p>
            <a:endParaRPr lang="en-US" sz="2000" b="1" dirty="0">
              <a:solidFill>
                <a:prstClr val="black"/>
              </a:solidFill>
              <a:latin typeface="Arial" panose="020B0604020202020204" pitchFamily="34" charset="0"/>
              <a:cs typeface="Arial" panose="020B0604020202020204" pitchFamily="34" charset="0"/>
            </a:endParaRPr>
          </a:p>
          <a:p>
            <a:r>
              <a:rPr lang="en-US" sz="2000" b="1" dirty="0">
                <a:solidFill>
                  <a:prstClr val="black"/>
                </a:solidFill>
                <a:latin typeface="Arial" panose="020B0604020202020204" pitchFamily="34" charset="0"/>
                <a:cs typeface="Arial" panose="020B0604020202020204" pitchFamily="34" charset="0"/>
              </a:rPr>
              <a:t>December 10, 2021</a:t>
            </a:r>
          </a:p>
        </p:txBody>
      </p:sp>
      <p:sp>
        <p:nvSpPr>
          <p:cNvPr id="9" name="Footer Placeholder 5">
            <a:extLst>
              <a:ext uri="{FF2B5EF4-FFF2-40B4-BE49-F238E27FC236}">
                <a16:creationId xmlns:a16="http://schemas.microsoft.com/office/drawing/2014/main" id="{3797D322-0D2C-450C-99A9-8B7E21724388}"/>
              </a:ext>
            </a:extLst>
          </p:cNvPr>
          <p:cNvSpPr>
            <a:spLocks noGrp="1"/>
          </p:cNvSpPr>
          <p:nvPr>
            <p:ph type="ftr" sz="quarter" idx="11"/>
          </p:nvPr>
        </p:nvSpPr>
        <p:spPr>
          <a:xfrm>
            <a:off x="2435470" y="5530361"/>
            <a:ext cx="7816362" cy="1071444"/>
          </a:xfrm>
        </p:spPr>
        <p:txBody>
          <a:bodyPr/>
          <a:lstStyle/>
          <a:p>
            <a:r>
              <a:rPr lang="en-US" sz="1600" b="1" dirty="0">
                <a:solidFill>
                  <a:schemeClr val="tx1"/>
                </a:solidFill>
              </a:rPr>
              <a:t>This presentation is for the purpose of continuing professional education only and should not serve as the resource for any tax opinion or return position.  If tax advice is needed to ensure proper application to your situation, please seek the services of a competent tax professional with your particular facts, circumstances and situation. </a:t>
            </a:r>
          </a:p>
        </p:txBody>
      </p:sp>
    </p:spTree>
    <p:extLst>
      <p:ext uri="{BB962C8B-B14F-4D97-AF65-F5344CB8AC3E}">
        <p14:creationId xmlns:p14="http://schemas.microsoft.com/office/powerpoint/2010/main" val="375367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Adjusted Financial Statement Income</a:t>
            </a:r>
            <a:b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lnSpcReduction="10000"/>
          </a:bodyPr>
          <a:lstStyle/>
          <a:p>
            <a:pPr marL="571500" indent="-571500" defTabSz="914400">
              <a:spcBef>
                <a:spcPts val="1200"/>
              </a:spcBef>
              <a:spcAft>
                <a:spcPts val="200"/>
              </a:spcAft>
              <a:buClr>
                <a:srgbClr val="E48312"/>
              </a:buClr>
              <a:buSzPct val="100000"/>
              <a:buFont typeface="Arial" panose="020B0604020202020204" pitchFamily="34" charset="0"/>
              <a:buChar char="•"/>
              <a:defRPr/>
            </a:pPr>
            <a:r>
              <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Adjusted Financial Statement Income is adjusted for the following as an example to demonstrate the potential complications.  The </a:t>
            </a:r>
            <a:r>
              <a:rPr lang="en-US" sz="2100" dirty="0">
                <a:solidFill>
                  <a:srgbClr val="000000"/>
                </a:solidFill>
                <a:latin typeface="Arial" panose="020B0604020202020204" pitchFamily="34" charset="0"/>
                <a:cs typeface="Arial" panose="020B0604020202020204" pitchFamily="34" charset="0"/>
              </a:rPr>
              <a:t>Secretary of the Treasury is tasked in the proposed law to issue regulations or other guidance on these adjustments.</a:t>
            </a:r>
            <a:endPar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14400" lvl="1" indent="-5715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Different year end for the Financial statement income than the taxable income. </a:t>
            </a:r>
          </a:p>
          <a:p>
            <a:pPr marL="914400" lvl="1" indent="-571500" defTabSz="914400">
              <a:spcBef>
                <a:spcPts val="1200"/>
              </a:spcBef>
              <a:spcAft>
                <a:spcPts val="200"/>
              </a:spcAft>
              <a:buClr>
                <a:srgbClr val="E48312"/>
              </a:buClr>
              <a:buSzPct val="100000"/>
              <a:buFont typeface="Arial" panose="020B0604020202020204" pitchFamily="34" charset="0"/>
              <a:buChar char="•"/>
              <a:defRPr/>
            </a:pPr>
            <a:endParaRPr lang="en-US" sz="2100" dirty="0">
              <a:solidFill>
                <a:srgbClr val="000000"/>
              </a:solidFill>
              <a:latin typeface="Arial" panose="020B0604020202020204" pitchFamily="34" charset="0"/>
              <a:cs typeface="Arial" panose="020B0604020202020204" pitchFamily="34" charset="0"/>
            </a:endParaRPr>
          </a:p>
          <a:p>
            <a:pPr marL="914400" lvl="1" indent="-5715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Different company groupings for the consolidated financial statements than the consolidated income tax returns.</a:t>
            </a:r>
          </a:p>
          <a:p>
            <a:pPr marL="914400" lvl="1" indent="-571500" defTabSz="914400">
              <a:spcBef>
                <a:spcPts val="1200"/>
              </a:spcBef>
              <a:spcAft>
                <a:spcPts val="200"/>
              </a:spcAft>
              <a:buClr>
                <a:srgbClr val="E48312"/>
              </a:buClr>
              <a:buSzPct val="100000"/>
              <a:buFont typeface="Arial" panose="020B0604020202020204" pitchFamily="34" charset="0"/>
              <a:buChar char="•"/>
              <a:defRPr/>
            </a:pPr>
            <a:endParaRPr lang="en-US" sz="2100" dirty="0">
              <a:solidFill>
                <a:srgbClr val="000000"/>
              </a:solidFill>
              <a:latin typeface="Arial" panose="020B0604020202020204" pitchFamily="34" charset="0"/>
              <a:cs typeface="Arial" panose="020B0604020202020204" pitchFamily="34" charset="0"/>
            </a:endParaRPr>
          </a:p>
          <a:p>
            <a:pPr marL="914400" lvl="1" indent="-5715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Dividends received from a corporation included up to the amount of the dividends received by that corporation.</a:t>
            </a:r>
          </a:p>
          <a:p>
            <a:pPr marL="914400" lvl="1" indent="-571500" defTabSz="914400">
              <a:spcBef>
                <a:spcPts val="1200"/>
              </a:spcBef>
              <a:spcAft>
                <a:spcPts val="200"/>
              </a:spcAft>
              <a:buClr>
                <a:srgbClr val="E48312"/>
              </a:buClr>
              <a:buSzPct val="100000"/>
              <a:buFont typeface="Arial" panose="020B0604020202020204" pitchFamily="34" charset="0"/>
              <a:buChar char="•"/>
              <a:defRPr/>
            </a:pPr>
            <a:endPar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10</a:t>
            </a:fld>
            <a:endParaRPr lang="en-US" dirty="0"/>
          </a:p>
        </p:txBody>
      </p:sp>
    </p:spTree>
    <p:extLst>
      <p:ext uri="{BB962C8B-B14F-4D97-AF65-F5344CB8AC3E}">
        <p14:creationId xmlns:p14="http://schemas.microsoft.com/office/powerpoint/2010/main" val="78558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Adjusted Financial Statement Income</a:t>
            </a:r>
            <a:b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571500" indent="-571500" defTabSz="914400">
              <a:spcBef>
                <a:spcPts val="1200"/>
              </a:spcBef>
              <a:spcAft>
                <a:spcPts val="200"/>
              </a:spcAft>
              <a:buClr>
                <a:srgbClr val="E48312"/>
              </a:buClr>
              <a:buSzPct val="100000"/>
              <a:buFont typeface="Arial" panose="020B0604020202020204" pitchFamily="34" charset="0"/>
              <a:buChar char="•"/>
              <a:defRPr/>
            </a:pPr>
            <a:r>
              <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Adjusted Financial Statement Income is adjusted for the following as an example to demonstrate the potential complications.  The </a:t>
            </a:r>
            <a:r>
              <a:rPr lang="en-US" sz="2100" dirty="0">
                <a:solidFill>
                  <a:srgbClr val="000000"/>
                </a:solidFill>
                <a:latin typeface="Arial" panose="020B0604020202020204" pitchFamily="34" charset="0"/>
                <a:cs typeface="Arial" panose="020B0604020202020204" pitchFamily="34" charset="0"/>
              </a:rPr>
              <a:t>Secretary of the Treasury is tasked in the proposed law to issue regulations or other guidance on these adjustments (continued).</a:t>
            </a:r>
            <a:endPar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14400" lvl="1" indent="-5715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Partnership earnings received from a partnership interest included up to the amount of the earning.</a:t>
            </a:r>
          </a:p>
          <a:p>
            <a:pPr marL="914400" lvl="1" indent="-571500" defTabSz="914400">
              <a:spcBef>
                <a:spcPts val="1200"/>
              </a:spcBef>
              <a:spcAft>
                <a:spcPts val="200"/>
              </a:spcAft>
              <a:buClr>
                <a:srgbClr val="E48312"/>
              </a:buClr>
              <a:buSzPct val="100000"/>
              <a:buFont typeface="Arial" panose="020B0604020202020204" pitchFamily="34" charset="0"/>
              <a:buChar char="•"/>
              <a:defRPr/>
            </a:pPr>
            <a:endParaRPr lang="en-US" sz="2100" dirty="0">
              <a:solidFill>
                <a:srgbClr val="000000"/>
              </a:solidFill>
              <a:latin typeface="Arial" panose="020B0604020202020204" pitchFamily="34" charset="0"/>
              <a:cs typeface="Arial" panose="020B0604020202020204" pitchFamily="34" charset="0"/>
            </a:endParaRPr>
          </a:p>
          <a:p>
            <a:pPr marL="914400" lvl="1" indent="-5715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Pro rata share of the net income of any controlled foreign corporation(CFC).</a:t>
            </a:r>
          </a:p>
          <a:p>
            <a:pPr marL="914400" lvl="1" indent="-571500" defTabSz="914400">
              <a:spcBef>
                <a:spcPts val="1200"/>
              </a:spcBef>
              <a:spcAft>
                <a:spcPts val="200"/>
              </a:spcAft>
              <a:buClr>
                <a:srgbClr val="E48312"/>
              </a:buClr>
              <a:buSzPct val="100000"/>
              <a:buFont typeface="Arial" panose="020B0604020202020204" pitchFamily="34" charset="0"/>
              <a:buChar char="•"/>
              <a:defRPr/>
            </a:pPr>
            <a:endParaRPr lang="en-US" sz="2100" dirty="0">
              <a:solidFill>
                <a:srgbClr val="000000"/>
              </a:solidFill>
              <a:latin typeface="Arial" panose="020B0604020202020204" pitchFamily="34" charset="0"/>
              <a:cs typeface="Arial" panose="020B0604020202020204" pitchFamily="34" charset="0"/>
            </a:endParaRPr>
          </a:p>
          <a:p>
            <a:pPr marL="914400" lvl="1" indent="-5715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Financial statement net operating losses.</a:t>
            </a:r>
          </a:p>
          <a:p>
            <a:pPr marL="914400" lvl="1" indent="-571500" defTabSz="914400">
              <a:spcBef>
                <a:spcPts val="1200"/>
              </a:spcBef>
              <a:spcAft>
                <a:spcPts val="200"/>
              </a:spcAft>
              <a:buClr>
                <a:srgbClr val="E48312"/>
              </a:buClr>
              <a:buSzPct val="100000"/>
              <a:buFont typeface="Arial" panose="020B0604020202020204" pitchFamily="34" charset="0"/>
              <a:buChar char="•"/>
              <a:defRPr/>
            </a:pPr>
            <a:endPar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11</a:t>
            </a:fld>
            <a:endParaRPr lang="en-US" dirty="0"/>
          </a:p>
        </p:txBody>
      </p:sp>
    </p:spTree>
    <p:extLst>
      <p:ext uri="{BB962C8B-B14F-4D97-AF65-F5344CB8AC3E}">
        <p14:creationId xmlns:p14="http://schemas.microsoft.com/office/powerpoint/2010/main" val="411464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Question Number 1 for CPE</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91440" lvl="0" indent="-91440" defTabSz="914400">
              <a:spcBef>
                <a:spcPts val="1200"/>
              </a:spcBef>
              <a:spcAft>
                <a:spcPts val="200"/>
              </a:spcAft>
              <a:buClr>
                <a:srgbClr val="E48312"/>
              </a:buClr>
              <a:buSzPct val="100000"/>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What is </a:t>
            </a:r>
            <a:r>
              <a:rPr lang="en-US" dirty="0">
                <a:solidFill>
                  <a:srgbClr val="000000"/>
                </a:solidFill>
                <a:latin typeface="Arial" panose="020B0604020202020204" pitchFamily="34" charset="0"/>
                <a:cs typeface="Arial" panose="020B0604020202020204" pitchFamily="34" charset="0"/>
              </a:rPr>
              <a:t>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 amount of Average Annual Adjusted Financial Statement Income Test?</a:t>
            </a:r>
          </a:p>
          <a:p>
            <a:pPr marL="384048" marR="0" lvl="1" indent="-18288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Zero</a:t>
            </a: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Billion</a:t>
            </a: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Trillion</a:t>
            </a:r>
          </a:p>
          <a:p>
            <a:pPr marL="201168" marR="0" lvl="1" algn="l" defTabSz="914400" rtl="0" eaLnBrk="1" fontAlgn="auto" latinLnBrk="0" hangingPunct="1">
              <a:lnSpc>
                <a:spcPct val="90000"/>
              </a:lnSpc>
              <a:spcBef>
                <a:spcPts val="200"/>
              </a:spcBef>
              <a:spcAft>
                <a:spcPts val="400"/>
              </a:spcAft>
              <a:buClr>
                <a:srgbClr val="E48312"/>
              </a:buClr>
              <a:buSzTx/>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12</a:t>
            </a:fld>
            <a:endParaRPr lang="en-US" dirty="0"/>
          </a:p>
        </p:txBody>
      </p:sp>
    </p:spTree>
    <p:extLst>
      <p:ext uri="{BB962C8B-B14F-4D97-AF65-F5344CB8AC3E}">
        <p14:creationId xmlns:p14="http://schemas.microsoft.com/office/powerpoint/2010/main" val="337517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fontScale="90000"/>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Estimated Budget Effects per the Joint Committee of Taxation for the Corporate Alternative Minimum Tax</a:t>
            </a:r>
            <a:r>
              <a:rPr lang="en-US" sz="3200" b="1" spc="-50" dirty="0">
                <a:solidFill>
                  <a:srgbClr val="7030A0"/>
                </a:solidFill>
                <a:latin typeface="Arial" panose="020B0604020202020204" pitchFamily="34" charset="0"/>
                <a:cs typeface="Arial" panose="020B0604020202020204" pitchFamily="34" charset="0"/>
              </a:rPr>
              <a:t> </a:t>
            </a: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November 4, 2021 (JCX-45-21) for H.R. 5376, RCP 117-18</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658368" marR="0" lvl="1" indent="-45720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Projected </a:t>
            </a:r>
            <a:r>
              <a:rPr lang="en-US" sz="1800" dirty="0">
                <a:solidFill>
                  <a:srgbClr val="000000"/>
                </a:solidFill>
                <a:latin typeface="Arial" panose="020B0604020202020204" pitchFamily="34" charset="0"/>
                <a:cs typeface="Arial" panose="020B0604020202020204" pitchFamily="34" charset="0"/>
              </a:rPr>
              <a:t>Amount of Revenue from the Corporate Alternative Minimum Tax from 2022 to 2031 is $318,911 Million.</a:t>
            </a:r>
          </a:p>
          <a:p>
            <a:pPr marL="658368" marR="0" lvl="1" indent="-45720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58368" marR="0" lvl="1" indent="-45720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r>
              <a:rPr lang="en-US" sz="1800" dirty="0">
                <a:solidFill>
                  <a:srgbClr val="000000"/>
                </a:solidFill>
                <a:latin typeface="Arial" panose="020B0604020202020204" pitchFamily="34" charset="0"/>
                <a:cs typeface="Arial" panose="020B0604020202020204" pitchFamily="34" charset="0"/>
              </a:rPr>
              <a:t>That means that approximately $2,126,073 Million of Adjusted Financial Statement Income will be taxed from 2022 to 2031 ($318,911 Million divided by 15%).</a:t>
            </a:r>
          </a:p>
          <a:p>
            <a:pPr marL="658368" marR="0" lvl="1" indent="-45720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58368" marR="0" lvl="1" indent="-45720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r>
              <a:rPr lang="en-US" sz="1800" dirty="0">
                <a:solidFill>
                  <a:srgbClr val="000000"/>
                </a:solidFill>
                <a:latin typeface="Arial" panose="020B0604020202020204" pitchFamily="34" charset="0"/>
                <a:cs typeface="Arial" panose="020B0604020202020204" pitchFamily="34" charset="0"/>
              </a:rPr>
              <a:t>Thus, it appears to be a significant income tax and it is the largest line item on the Joint Committee of Taxations report.</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13</a:t>
            </a:fld>
            <a:endParaRPr lang="en-US" dirty="0"/>
          </a:p>
        </p:txBody>
      </p:sp>
    </p:spTree>
    <p:extLst>
      <p:ext uri="{BB962C8B-B14F-4D97-AF65-F5344CB8AC3E}">
        <p14:creationId xmlns:p14="http://schemas.microsoft.com/office/powerpoint/2010/main" val="335281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lang="en-US" sz="3200" b="1" spc="-50" dirty="0">
                <a:solidFill>
                  <a:srgbClr val="7030A0"/>
                </a:solidFill>
                <a:latin typeface="Arial" panose="020B0604020202020204" pitchFamily="34" charset="0"/>
                <a:cs typeface="Arial" panose="020B0604020202020204" pitchFamily="34" charset="0"/>
              </a:rPr>
              <a:t>Who May be Paying the 15% Corporate Minimum Tax?</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According the Wall Street Journal in their article “Who Could Pay More With a 15% Corporate Minimum Tax? Not Just Amazon; Democrat’s proposal would affect dozens of S&amp;P 500 companies with $1 Billion or more in profits” online by Theo Francis and Kristin Broughton, dated October 28, 2021.</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236 Companies in the S&amp;P 500 index reported more than $1 Billion or more in profits and more than 60 of them reported effective tax rates or the tax expense as a share of pretax income less than 15% in 2019 and 2020.</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Specifically mentioned companies that may be subject to this tax in the article from their research are:  Amazon, Pfizer Inc., Stanley Black &amp; Decker Inc., Archer-Daniels-Midland Co. and Excel Energy Inc.</a:t>
            </a:r>
          </a:p>
          <a:p>
            <a:pPr defTabSz="914400">
              <a:spcBef>
                <a:spcPts val="200"/>
              </a:spcBef>
              <a:spcAft>
                <a:spcPts val="400"/>
              </a:spcAft>
              <a:buClr>
                <a:srgbClr val="E48312"/>
              </a:buClr>
              <a:defRPr/>
            </a:pPr>
            <a:endParaRPr kumimoji="0" lang="en-US" sz="2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14</a:t>
            </a:fld>
            <a:endParaRPr lang="en-US" dirty="0"/>
          </a:p>
        </p:txBody>
      </p:sp>
    </p:spTree>
    <p:extLst>
      <p:ext uri="{BB962C8B-B14F-4D97-AF65-F5344CB8AC3E}">
        <p14:creationId xmlns:p14="http://schemas.microsoft.com/office/powerpoint/2010/main" val="123321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Question Number 2 for CPE</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91440" lvl="0" indent="-91440" defTabSz="914400">
              <a:spcBef>
                <a:spcPts val="1200"/>
              </a:spcBef>
              <a:spcAft>
                <a:spcPts val="200"/>
              </a:spcAft>
              <a:buClr>
                <a:srgbClr val="E48312"/>
              </a:buClr>
              <a:buSzPct val="100000"/>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Who May be Paying the 15% Corporate Minimum Tax?</a:t>
            </a:r>
          </a:p>
          <a:p>
            <a:pPr marL="91440" lvl="0" indent="-91440" defTabSz="914400">
              <a:spcBef>
                <a:spcPts val="1200"/>
              </a:spcBef>
              <a:spcAft>
                <a:spcPts val="200"/>
              </a:spcAft>
              <a:buClr>
                <a:srgbClr val="E48312"/>
              </a:buClr>
              <a:buSzPct val="100000"/>
              <a:buFont typeface="Arial" panose="020B0604020202020204" pitchFamily="34" charset="0"/>
              <a:buChar char="•"/>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corporations in the United States</a:t>
            </a: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lang="en-US" sz="1800" dirty="0">
                <a:solidFill>
                  <a:srgbClr val="000000"/>
                </a:solidFill>
                <a:latin typeface="Arial" panose="020B0604020202020204" pitchFamily="34" charset="0"/>
                <a:cs typeface="Arial" panose="020B0604020202020204" pitchFamily="34" charset="0"/>
              </a:rPr>
              <a:t>Most corporations in the United States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lang="en-US" sz="1800" dirty="0">
                <a:solidFill>
                  <a:srgbClr val="000000"/>
                </a:solidFill>
                <a:latin typeface="Arial" panose="020B0604020202020204" pitchFamily="34" charset="0"/>
                <a:cs typeface="Arial" panose="020B0604020202020204" pitchFamily="34" charset="0"/>
              </a:rPr>
              <a:t>Less than 100 corporations in the United States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15</a:t>
            </a:fld>
            <a:endParaRPr lang="en-US" dirty="0"/>
          </a:p>
        </p:txBody>
      </p:sp>
    </p:spTree>
    <p:extLst>
      <p:ext uri="{BB962C8B-B14F-4D97-AF65-F5344CB8AC3E}">
        <p14:creationId xmlns:p14="http://schemas.microsoft.com/office/powerpoint/2010/main" val="363338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Who Appears to be the Most Concerned?</a:t>
            </a:r>
            <a:b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fontScale="85000" lnSpcReduction="20000"/>
          </a:bodyPr>
          <a:lstStyle/>
          <a:p>
            <a:pPr marL="457200" lvl="0" indent="-457200" defTabSz="914400">
              <a:spcBef>
                <a:spcPts val="1200"/>
              </a:spcBef>
              <a:spcAft>
                <a:spcPts val="200"/>
              </a:spcAft>
              <a:buClr>
                <a:srgbClr val="E48312"/>
              </a:buClr>
              <a:buSzPct val="100000"/>
              <a:buFont typeface="Arial" panose="020B0604020202020204" pitchFamily="34" charset="0"/>
              <a:buChar char="•"/>
              <a:defRPr/>
            </a:pPr>
            <a:r>
              <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Those </a:t>
            </a:r>
            <a:r>
              <a:rPr lang="en-US" sz="2100" dirty="0">
                <a:solidFill>
                  <a:srgbClr val="000000"/>
                </a:solidFill>
                <a:latin typeface="Arial" panose="020B0604020202020204" pitchFamily="34" charset="0"/>
                <a:cs typeface="Arial" panose="020B0604020202020204" pitchFamily="34" charset="0"/>
              </a:rPr>
              <a:t>that are stakeholders in the municipal bond market appear  to be most concerned; they oppose the minimum tax on this bond interest.</a:t>
            </a:r>
          </a:p>
          <a:p>
            <a:pPr marL="457200" lvl="0" indent="-457200" defTabSz="914400">
              <a:spcBef>
                <a:spcPts val="1200"/>
              </a:spcBef>
              <a:spcAft>
                <a:spcPts val="200"/>
              </a:spcAft>
              <a:buClr>
                <a:srgbClr val="E48312"/>
              </a:buClr>
              <a:buSzPct val="100000"/>
              <a:buFont typeface="Arial" panose="020B0604020202020204" pitchFamily="34" charset="0"/>
              <a:buChar char="•"/>
              <a:defRPr/>
            </a:pPr>
            <a:r>
              <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discussed in an earlier slide, municipal bond interest is recorded for book income (good for the books!) but not taxable income (good for the effective tax rate!) because of the book to tax difference that allows taxpayers to permanently </a:t>
            </a:r>
            <a:r>
              <a:rPr lang="en-US" sz="2100" dirty="0">
                <a:solidFill>
                  <a:srgbClr val="000000"/>
                </a:solidFill>
                <a:latin typeface="Arial" panose="020B0604020202020204" pitchFamily="34" charset="0"/>
                <a:cs typeface="Arial" panose="020B0604020202020204" pitchFamily="34" charset="0"/>
              </a:rPr>
              <a:t>exclude this income.</a:t>
            </a:r>
          </a:p>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These stakeholders argue that these tax-exempt bonds are the primary way in which state and local governments raise capital for many public projects.</a:t>
            </a:r>
          </a:p>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Being that the interest from municipal bonds are generally tax exempt, investors are willing to accept a lower rate of interest on these bonds as opposed to taxable bonds that allow state and local governments to pay less interest to their bond holders.</a:t>
            </a:r>
          </a:p>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This exemption has been in the tax code since 1913, the year of inception of the income tax and ever since.</a:t>
            </a:r>
          </a:p>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sz="2100" dirty="0">
                <a:solidFill>
                  <a:srgbClr val="000000"/>
                </a:solidFill>
                <a:latin typeface="Arial" panose="020B0604020202020204" pitchFamily="34" charset="0"/>
                <a:cs typeface="Arial" panose="020B0604020202020204" pitchFamily="34" charset="0"/>
              </a:rPr>
              <a:t>Their request is to allow the municipal bond interest to be a reduction of the Adjusted Financial Statement Income.</a:t>
            </a:r>
          </a:p>
          <a:p>
            <a:pPr lvl="0" defTabSz="914400">
              <a:spcBef>
                <a:spcPts val="1200"/>
              </a:spcBef>
              <a:spcAft>
                <a:spcPts val="200"/>
              </a:spcAft>
              <a:buClr>
                <a:srgbClr val="E48312"/>
              </a:buClr>
              <a:buSzPct val="100000"/>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indent="-457200" defTabSz="914400">
              <a:spcBef>
                <a:spcPts val="200"/>
              </a:spcBef>
              <a:spcAft>
                <a:spcPts val="400"/>
              </a:spcAft>
              <a:buClr>
                <a:srgbClr val="E48312"/>
              </a:buClr>
              <a:buFont typeface="Arial" panose="020B0604020202020204" pitchFamily="34" charset="0"/>
              <a:buChar char="•"/>
              <a:defRPr/>
            </a:pPr>
            <a:endParaRPr lang="en-US" sz="3200" dirty="0">
              <a:solidFill>
                <a:srgbClr val="000000"/>
              </a:solidFill>
              <a:latin typeface="Arial" panose="020B0604020202020204" pitchFamily="34" charset="0"/>
              <a:cs typeface="Arial" panose="020B0604020202020204" pitchFamily="34" charset="0"/>
            </a:endParaRPr>
          </a:p>
          <a:p>
            <a:pPr defTabSz="914400">
              <a:spcBef>
                <a:spcPts val="200"/>
              </a:spcBef>
              <a:spcAft>
                <a:spcPts val="400"/>
              </a:spcAft>
              <a:buClr>
                <a:srgbClr val="E48312"/>
              </a:buClr>
              <a:defRPr/>
            </a:pPr>
            <a:endParaRPr kumimoji="0" lang="en-US" sz="2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16</a:t>
            </a:fld>
            <a:endParaRPr lang="en-US" dirty="0"/>
          </a:p>
        </p:txBody>
      </p:sp>
    </p:spTree>
    <p:extLst>
      <p:ext uri="{BB962C8B-B14F-4D97-AF65-F5344CB8AC3E}">
        <p14:creationId xmlns:p14="http://schemas.microsoft.com/office/powerpoint/2010/main" val="244436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Who Else is Concerned?</a:t>
            </a:r>
            <a:b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457200" lvl="0" indent="-457200" defTabSz="914400">
              <a:spcBef>
                <a:spcPts val="1200"/>
              </a:spcBef>
              <a:spcAft>
                <a:spcPts val="200"/>
              </a:spcAft>
              <a:buClr>
                <a:srgbClr val="E48312"/>
              </a:buClr>
              <a:buSzPct val="10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American Institute of CPA’s are concerned that this Minimum Tax on corporations is a fundamental shift of taxation on U.S. entities and have written a letter dated October 28, 2021 </a:t>
            </a:r>
            <a:r>
              <a:rPr lang="en-US" dirty="0">
                <a:solidFill>
                  <a:srgbClr val="000000"/>
                </a:solidFill>
                <a:latin typeface="Arial" panose="020B0604020202020204" pitchFamily="34" charset="0"/>
                <a:cs typeface="Arial" panose="020B0604020202020204" pitchFamily="34" charset="0"/>
              </a:rPr>
              <a:t>to Congress.  They wrote that the introduction of an alternative tax system not based on tax law will </a:t>
            </a:r>
            <a:r>
              <a:rPr lang="en-US" b="1" dirty="0">
                <a:solidFill>
                  <a:srgbClr val="000000"/>
                </a:solidFill>
                <a:latin typeface="Arial" panose="020B0604020202020204" pitchFamily="34" charset="0"/>
                <a:cs typeface="Arial" panose="020B0604020202020204" pitchFamily="34" charset="0"/>
              </a:rPr>
              <a:t>not</a:t>
            </a:r>
            <a:r>
              <a:rPr lang="en-US" dirty="0">
                <a:solidFill>
                  <a:srgbClr val="000000"/>
                </a:solidFill>
                <a:latin typeface="Arial" panose="020B0604020202020204" pitchFamily="34" charset="0"/>
                <a:cs typeface="Arial" panose="020B0604020202020204" pitchFamily="34" charset="0"/>
              </a:rPr>
              <a:t>:</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Simplify the tax system </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Be certain</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Be neutral to the decision making of management</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Promote economic growth and efficiency </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Be transparent</a:t>
            </a:r>
          </a:p>
          <a:p>
            <a:pPr marL="800100" lvl="1" indent="-4572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Or minimize the tax gap</a:t>
            </a:r>
          </a:p>
          <a:p>
            <a:pPr marL="800100" lvl="1" indent="-457200" defTabSz="914400">
              <a:spcBef>
                <a:spcPts val="1200"/>
              </a:spcBef>
              <a:spcAft>
                <a:spcPts val="200"/>
              </a:spcAft>
              <a:buClr>
                <a:srgbClr val="E48312"/>
              </a:buClr>
              <a:buSzPct val="100000"/>
              <a:buFont typeface="Arial" panose="020B0604020202020204" pitchFamily="34" charset="0"/>
              <a:buChar char="•"/>
              <a:defRPr/>
            </a:pPr>
            <a:endParaRPr lang="en-US" sz="2100" dirty="0">
              <a:solidFill>
                <a:srgbClr val="000000"/>
              </a:solidFill>
              <a:latin typeface="Arial" panose="020B0604020202020204" pitchFamily="34" charset="0"/>
              <a:cs typeface="Arial" panose="020B0604020202020204" pitchFamily="34" charset="0"/>
            </a:endParaRPr>
          </a:p>
          <a:p>
            <a:pPr lvl="1" defTabSz="914400">
              <a:spcBef>
                <a:spcPts val="1200"/>
              </a:spcBef>
              <a:spcAft>
                <a:spcPts val="200"/>
              </a:spcAft>
              <a:buClr>
                <a:srgbClr val="E48312"/>
              </a:buClr>
              <a:buSzPct val="100000"/>
              <a:defRPr/>
            </a:pPr>
            <a:endParaRPr lang="en-US" sz="2100" dirty="0">
              <a:solidFill>
                <a:srgbClr val="000000"/>
              </a:solidFill>
              <a:latin typeface="Arial" panose="020B0604020202020204" pitchFamily="34" charset="0"/>
              <a:cs typeface="Arial" panose="020B0604020202020204" pitchFamily="34" charset="0"/>
            </a:endParaRPr>
          </a:p>
          <a:p>
            <a:pPr lvl="0" defTabSz="914400">
              <a:spcBef>
                <a:spcPts val="1200"/>
              </a:spcBef>
              <a:spcAft>
                <a:spcPts val="200"/>
              </a:spcAft>
              <a:buClr>
                <a:srgbClr val="E48312"/>
              </a:buClr>
              <a:buSzPct val="100000"/>
              <a:defRPr/>
            </a:pPr>
            <a:endParaRPr lang="en-US" sz="3200" dirty="0">
              <a:solidFill>
                <a:srgbClr val="000000"/>
              </a:solidFill>
              <a:latin typeface="Arial" panose="020B0604020202020204" pitchFamily="34" charset="0"/>
              <a:cs typeface="Arial" panose="020B0604020202020204" pitchFamily="34" charset="0"/>
            </a:endParaRPr>
          </a:p>
          <a:p>
            <a:pPr marL="457200" indent="-457200" defTabSz="914400">
              <a:spcBef>
                <a:spcPts val="200"/>
              </a:spcBef>
              <a:spcAft>
                <a:spcPts val="400"/>
              </a:spcAft>
              <a:buClr>
                <a:srgbClr val="E48312"/>
              </a:buClr>
              <a:buFont typeface="Arial" panose="020B0604020202020204" pitchFamily="34" charset="0"/>
              <a:buChar char="•"/>
              <a:defRPr/>
            </a:pPr>
            <a:endParaRPr lang="en-US" sz="3200" dirty="0">
              <a:solidFill>
                <a:srgbClr val="000000"/>
              </a:solidFill>
              <a:latin typeface="Arial" panose="020B0604020202020204" pitchFamily="34" charset="0"/>
              <a:cs typeface="Arial" panose="020B0604020202020204" pitchFamily="34" charset="0"/>
            </a:endParaRPr>
          </a:p>
          <a:p>
            <a:pPr defTabSz="914400">
              <a:spcBef>
                <a:spcPts val="200"/>
              </a:spcBef>
              <a:spcAft>
                <a:spcPts val="400"/>
              </a:spcAft>
              <a:buClr>
                <a:srgbClr val="E48312"/>
              </a:buClr>
              <a:defRPr/>
            </a:pPr>
            <a:endParaRPr kumimoji="0" lang="en-US" sz="2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17</a:t>
            </a:fld>
            <a:endParaRPr lang="en-US" dirty="0"/>
          </a:p>
        </p:txBody>
      </p:sp>
    </p:spTree>
    <p:extLst>
      <p:ext uri="{BB962C8B-B14F-4D97-AF65-F5344CB8AC3E}">
        <p14:creationId xmlns:p14="http://schemas.microsoft.com/office/powerpoint/2010/main" val="136373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And Who Else is Concerned?</a:t>
            </a:r>
            <a:b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457200" indent="-457200" defTabSz="914400">
              <a:spcBef>
                <a:spcPts val="200"/>
              </a:spcBef>
              <a:spcAft>
                <a:spcPts val="400"/>
              </a:spcAft>
              <a:buClr>
                <a:srgbClr val="E48312"/>
              </a:buClr>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Various Accounting Experts who contend that calculating the income tax using book income could distort the results for the investors and that change should be sought through the amendments of the IRC that should be easier to do.</a:t>
            </a:r>
          </a:p>
          <a:p>
            <a:pPr defTabSz="914400">
              <a:spcBef>
                <a:spcPts val="200"/>
              </a:spcBef>
              <a:spcAft>
                <a:spcPts val="400"/>
              </a:spcAft>
              <a:buClr>
                <a:srgbClr val="E48312"/>
              </a:buClr>
              <a:defRPr/>
            </a:pPr>
            <a:endParaRPr lang="en-US" dirty="0">
              <a:solidFill>
                <a:srgbClr val="000000"/>
              </a:solidFill>
              <a:latin typeface="Arial" panose="020B0604020202020204" pitchFamily="34" charset="0"/>
              <a:cs typeface="Arial" panose="020B0604020202020204" pitchFamily="34" charset="0"/>
            </a:endParaRPr>
          </a:p>
          <a:p>
            <a:pPr marL="457200" indent="-457200" defTabSz="914400">
              <a:spcBef>
                <a:spcPts val="200"/>
              </a:spcBef>
              <a:spcAft>
                <a:spcPts val="400"/>
              </a:spcAft>
              <a:buClr>
                <a:srgbClr val="E48312"/>
              </a:buClr>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Various Accounting Academics pointing out that the book income is there to provide stakeholders of a corporation with information on performance but the purpose of taxable income to raise revenue for public finance.  FASB should be set apart from the government to be free from lobbying and determine the most appropriate financial accounting standards.</a:t>
            </a:r>
          </a:p>
          <a:p>
            <a:pPr defTabSz="914400">
              <a:spcBef>
                <a:spcPts val="200"/>
              </a:spcBef>
              <a:spcAft>
                <a:spcPts val="400"/>
              </a:spcAft>
              <a:buClr>
                <a:srgbClr val="E48312"/>
              </a:buClr>
              <a:defRPr/>
            </a:pPr>
            <a:endParaRPr lang="en-US" sz="2400" dirty="0">
              <a:solidFill>
                <a:srgbClr val="000000"/>
              </a:solidFill>
              <a:latin typeface="Arial" panose="020B0604020202020204" pitchFamily="34" charset="0"/>
              <a:cs typeface="Arial" panose="020B0604020202020204" pitchFamily="34" charset="0"/>
            </a:endParaRPr>
          </a:p>
          <a:p>
            <a:pPr defTabSz="914400">
              <a:spcBef>
                <a:spcPts val="200"/>
              </a:spcBef>
              <a:spcAft>
                <a:spcPts val="400"/>
              </a:spcAft>
              <a:buClr>
                <a:srgbClr val="E48312"/>
              </a:buClr>
              <a:defRPr/>
            </a:pPr>
            <a:r>
              <a:rPr lang="en-US" sz="2400" dirty="0">
                <a:solidFill>
                  <a:srgbClr val="000000"/>
                </a:solidFill>
                <a:latin typeface="Arial" panose="020B0604020202020204" pitchFamily="34" charset="0"/>
                <a:cs typeface="Arial" panose="020B0604020202020204" pitchFamily="34" charset="0"/>
              </a:rPr>
              <a:t> </a:t>
            </a: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18</a:t>
            </a:fld>
            <a:endParaRPr lang="en-US" dirty="0"/>
          </a:p>
        </p:txBody>
      </p:sp>
    </p:spTree>
    <p:extLst>
      <p:ext uri="{BB962C8B-B14F-4D97-AF65-F5344CB8AC3E}">
        <p14:creationId xmlns:p14="http://schemas.microsoft.com/office/powerpoint/2010/main" val="149355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Question Number </a:t>
            </a:r>
            <a:r>
              <a:rPr lang="en-US" sz="3200" b="1" spc="-50" dirty="0">
                <a:solidFill>
                  <a:srgbClr val="7030A0"/>
                </a:solidFill>
                <a:latin typeface="Arial" panose="020B0604020202020204" pitchFamily="34" charset="0"/>
                <a:cs typeface="Arial" panose="020B0604020202020204" pitchFamily="34" charset="0"/>
              </a:rPr>
              <a:t>3</a:t>
            </a: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for CPE</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91440" lvl="0" indent="-91440" defTabSz="914400">
              <a:spcBef>
                <a:spcPts val="1200"/>
              </a:spcBef>
              <a:spcAft>
                <a:spcPts val="200"/>
              </a:spcAft>
              <a:buClr>
                <a:srgbClr val="E48312"/>
              </a:buClr>
              <a:buSzPct val="100000"/>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What is a book to tax </a:t>
            </a:r>
            <a:r>
              <a:rPr lang="en-US" dirty="0">
                <a:solidFill>
                  <a:srgbClr val="000000"/>
                </a:solidFill>
                <a:latin typeface="Arial" panose="020B0604020202020204" pitchFamily="34" charset="0"/>
                <a:cs typeface="Arial" panose="020B0604020202020204" pitchFamily="34" charset="0"/>
              </a:rPr>
              <a:t>difference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384048" marR="0" lvl="1" indent="-18288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lang="en-US" sz="1800" dirty="0">
                <a:solidFill>
                  <a:srgbClr val="000000"/>
                </a:solidFill>
                <a:latin typeface="Arial" panose="020B0604020202020204" pitchFamily="34" charset="0"/>
                <a:cs typeface="Arial" panose="020B0604020202020204" pitchFamily="34" charset="0"/>
              </a:rPr>
              <a:t>The difference between what you pay to buy a book and the sales tax you pay on it</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novel written about the story of the Internal Revenue Code</a:t>
            </a: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r>
              <a:rPr lang="en-US" sz="1800" dirty="0">
                <a:solidFill>
                  <a:srgbClr val="000000"/>
                </a:solidFill>
                <a:latin typeface="Arial" panose="020B0604020202020204" pitchFamily="34" charset="0"/>
                <a:cs typeface="Arial" panose="020B0604020202020204" pitchFamily="34" charset="0"/>
              </a:rPr>
              <a:t>The difference between what is reported for book income versus taxable income</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lphaL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19</a:t>
            </a:fld>
            <a:endParaRPr lang="en-US" dirty="0"/>
          </a:p>
        </p:txBody>
      </p:sp>
    </p:spTree>
    <p:extLst>
      <p:ext uri="{BB962C8B-B14F-4D97-AF65-F5344CB8AC3E}">
        <p14:creationId xmlns:p14="http://schemas.microsoft.com/office/powerpoint/2010/main" val="74417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b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914400" lvl="1" indent="-571500" defTabSz="914400">
              <a:spcBef>
                <a:spcPts val="200"/>
              </a:spcBef>
              <a:spcAft>
                <a:spcPts val="400"/>
              </a:spcAft>
              <a:buClr>
                <a:srgbClr val="E48312"/>
              </a:buClr>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Corporations </a:t>
            </a:r>
            <a:r>
              <a:rPr lang="en-US" sz="1900" dirty="0">
                <a:solidFill>
                  <a:srgbClr val="000000"/>
                </a:solidFill>
                <a:latin typeface="Arial" panose="020B0604020202020204" pitchFamily="34" charset="0"/>
                <a:cs typeface="Arial" panose="020B0604020202020204" pitchFamily="34" charset="0"/>
              </a:rPr>
              <a:t>desire to have accounting methods allowed per GAAP (Generally Accepted Accounting Principles) to accelerate income and defer deductions. GAAP comes from the Financial Standards Accounting Board.</a:t>
            </a: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914400" lvl="1" indent="-571500" defTabSz="914400">
              <a:spcBef>
                <a:spcPts val="200"/>
              </a:spcBef>
              <a:spcAft>
                <a:spcPts val="400"/>
              </a:spcAft>
              <a:buClr>
                <a:srgbClr val="E48312"/>
              </a:buClr>
              <a:buFont typeface="Arial" panose="020B0604020202020204" pitchFamily="34" charset="0"/>
              <a:buChar char="•"/>
              <a:defRPr/>
            </a:pPr>
            <a:endParaRPr lang="en-US" sz="1900" dirty="0">
              <a:solidFill>
                <a:srgbClr val="000000"/>
              </a:solidFill>
              <a:latin typeface="Arial" panose="020B0604020202020204" pitchFamily="34" charset="0"/>
              <a:cs typeface="Arial" panose="020B0604020202020204" pitchFamily="34" charset="0"/>
            </a:endParaRPr>
          </a:p>
          <a:p>
            <a:pPr marL="914400" lvl="1" indent="-571500" defTabSz="914400">
              <a:spcBef>
                <a:spcPts val="200"/>
              </a:spcBef>
              <a:spcAft>
                <a:spcPts val="400"/>
              </a:spcAft>
              <a:buClr>
                <a:srgbClr val="E48312"/>
              </a:buClr>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Corporations desire to have tax accounting methods per the IRC (Internal Revenue Code) to defer income and accelerate deductions.  IRC comes from Congress. </a:t>
            </a:r>
          </a:p>
          <a:p>
            <a:pPr lvl="1" defTabSz="914400">
              <a:spcBef>
                <a:spcPts val="200"/>
              </a:spcBef>
              <a:spcAft>
                <a:spcPts val="400"/>
              </a:spcAft>
              <a:buClr>
                <a:srgbClr val="E48312"/>
              </a:buCl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914400" lvl="1" indent="-571500" defTabSz="914400">
              <a:spcBef>
                <a:spcPts val="200"/>
              </a:spcBef>
              <a:spcAft>
                <a:spcPts val="400"/>
              </a:spcAft>
              <a:buClr>
                <a:srgbClr val="E48312"/>
              </a:buClr>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Thus, the CFO wants to maximize their financial statement income and minimize their taxable income while following the rules of GAAP and the IRC.  And the CFO can do so long as the financial statement income can be properly reconciled with the taxable income on the corporate tax return.</a:t>
            </a: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rabicPeriod"/>
              <a:tabLst/>
              <a:defRPr/>
            </a:pP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2</a:t>
            </a:fld>
            <a:endParaRPr lang="en-US" dirty="0"/>
          </a:p>
        </p:txBody>
      </p:sp>
      <p:sp>
        <p:nvSpPr>
          <p:cNvPr id="5" name="Title 1">
            <a:extLst>
              <a:ext uri="{FF2B5EF4-FFF2-40B4-BE49-F238E27FC236}">
                <a16:creationId xmlns:a16="http://schemas.microsoft.com/office/drawing/2014/main" id="{E8A0E822-E804-492E-B774-84FA0D96ADE2}"/>
              </a:ext>
            </a:extLst>
          </p:cNvPr>
          <p:cNvSpPr txBox="1">
            <a:spLocks/>
          </p:cNvSpPr>
          <p:nvPr/>
        </p:nvSpPr>
        <p:spPr>
          <a:xfrm>
            <a:off x="984251" y="920743"/>
            <a:ext cx="10515600" cy="115060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en-US" sz="3200" b="1" spc="-50" dirty="0">
                <a:solidFill>
                  <a:srgbClr val="7030A0"/>
                </a:solidFill>
                <a:latin typeface="Arial" panose="020B0604020202020204" pitchFamily="34" charset="0"/>
                <a:cs typeface="Arial" panose="020B0604020202020204" pitchFamily="34" charset="0"/>
              </a:rPr>
              <a:t>Financial Statement Income versus Taxable Income</a:t>
            </a:r>
            <a:br>
              <a:rPr lang="en-US" sz="3200" b="1" spc="-50" dirty="0">
                <a:solidFill>
                  <a:srgbClr val="7030A0"/>
                </a:solidFill>
                <a:latin typeface="Arial" panose="020B0604020202020204" pitchFamily="34" charset="0"/>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45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0229-6952-4006-B0C4-4AD2D5CDE3F6}"/>
              </a:ext>
            </a:extLst>
          </p:cNvPr>
          <p:cNvSpPr>
            <a:spLocks noGrp="1"/>
          </p:cNvSpPr>
          <p:nvPr>
            <p:ph type="ctrTitle"/>
          </p:nvPr>
        </p:nvSpPr>
        <p:spPr>
          <a:xfrm>
            <a:off x="1136257" y="2753131"/>
            <a:ext cx="10363200" cy="2842942"/>
          </a:xfrm>
        </p:spPr>
        <p:txBody>
          <a:bodyPr>
            <a:normAutofit fontScale="90000"/>
          </a:bodyPr>
          <a:lstStyle/>
          <a:p>
            <a:br>
              <a:rPr lang="en-US" sz="4000" b="1" dirty="0">
                <a:solidFill>
                  <a:srgbClr val="7030A0"/>
                </a:solidFill>
                <a:latin typeface="Arial" panose="020B0604020202020204" pitchFamily="34" charset="0"/>
                <a:cs typeface="Arial" panose="020B0604020202020204" pitchFamily="34" charset="0"/>
              </a:rPr>
            </a:br>
            <a:br>
              <a:rPr lang="en-US" sz="4000" b="1" dirty="0">
                <a:solidFill>
                  <a:srgbClr val="7030A0"/>
                </a:solidFill>
                <a:latin typeface="Arial" panose="020B0604020202020204" pitchFamily="34" charset="0"/>
                <a:cs typeface="Arial" panose="020B0604020202020204" pitchFamily="34" charset="0"/>
              </a:rPr>
            </a:br>
            <a:br>
              <a:rPr lang="en-US" sz="4000" b="1" dirty="0">
                <a:solidFill>
                  <a:srgbClr val="7030A0"/>
                </a:solidFill>
                <a:latin typeface="Arial" panose="020B0604020202020204" pitchFamily="34" charset="0"/>
                <a:cs typeface="Arial" panose="020B0604020202020204" pitchFamily="34" charset="0"/>
              </a:rPr>
            </a:br>
            <a:br>
              <a:rPr lang="en-US" sz="4000" b="1" dirty="0">
                <a:solidFill>
                  <a:srgbClr val="7030A0"/>
                </a:solidFill>
                <a:latin typeface="Arial" panose="020B0604020202020204" pitchFamily="34" charset="0"/>
                <a:cs typeface="Arial" panose="020B0604020202020204" pitchFamily="34" charset="0"/>
              </a:rPr>
            </a:br>
            <a:r>
              <a:rPr lang="en-US" sz="4000" b="1" dirty="0">
                <a:solidFill>
                  <a:srgbClr val="7030A0"/>
                </a:solidFill>
                <a:latin typeface="Arial" panose="020B0604020202020204" pitchFamily="34" charset="0"/>
                <a:cs typeface="Arial" panose="020B0604020202020204" pitchFamily="34" charset="0"/>
              </a:rPr>
              <a:t>What do you think of the minimum tax based on financial statement income?</a:t>
            </a:r>
            <a:br>
              <a:rPr lang="en-US" sz="4000" b="1" dirty="0">
                <a:solidFill>
                  <a:srgbClr val="7030A0"/>
                </a:solidFill>
                <a:latin typeface="Arial" panose="020B0604020202020204" pitchFamily="34" charset="0"/>
                <a:cs typeface="Arial" panose="020B0604020202020204" pitchFamily="34" charset="0"/>
              </a:rPr>
            </a:br>
            <a:br>
              <a:rPr lang="en-US" sz="4000" b="1" dirty="0">
                <a:solidFill>
                  <a:srgbClr val="7030A0"/>
                </a:solidFill>
                <a:latin typeface="Arial" panose="020B0604020202020204" pitchFamily="34" charset="0"/>
                <a:cs typeface="Arial" panose="020B0604020202020204" pitchFamily="34" charset="0"/>
              </a:rPr>
            </a:br>
            <a:r>
              <a:rPr lang="en-US" sz="4000" b="1" dirty="0">
                <a:solidFill>
                  <a:srgbClr val="7030A0"/>
                </a:solidFill>
                <a:latin typeface="Arial" panose="020B0604020202020204" pitchFamily="34" charset="0"/>
                <a:cs typeface="Arial" panose="020B0604020202020204" pitchFamily="34" charset="0"/>
              </a:rPr>
              <a:t> Questions?</a:t>
            </a:r>
            <a:br>
              <a:rPr lang="en-US" sz="4000" b="1" dirty="0">
                <a:solidFill>
                  <a:srgbClr val="7030A0"/>
                </a:solidFill>
                <a:latin typeface="Arial" panose="020B0604020202020204" pitchFamily="34" charset="0"/>
                <a:cs typeface="Arial" panose="020B0604020202020204" pitchFamily="34" charset="0"/>
              </a:rPr>
            </a:br>
            <a:br>
              <a:rPr lang="en-US" sz="4000" b="1" dirty="0">
                <a:solidFill>
                  <a:srgbClr val="7030A0"/>
                </a:solidFill>
                <a:latin typeface="Arial" panose="020B0604020202020204" pitchFamily="34" charset="0"/>
                <a:cs typeface="Arial" panose="020B0604020202020204" pitchFamily="34" charset="0"/>
              </a:rPr>
            </a:br>
            <a:endParaRPr lang="en-US" sz="4000" b="1" dirty="0">
              <a:solidFill>
                <a:srgbClr val="7030A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6277800-59EF-4517-8FEE-8A2ACCAA4C2C}"/>
              </a:ext>
            </a:extLst>
          </p:cNvPr>
          <p:cNvSpPr>
            <a:spLocks noGrp="1"/>
          </p:cNvSpPr>
          <p:nvPr>
            <p:ph type="subTitle" idx="1"/>
          </p:nvPr>
        </p:nvSpPr>
        <p:spPr/>
        <p:txBody>
          <a:bodyPr/>
          <a:lstStyle/>
          <a:p>
            <a:endParaRPr lang="en-US" sz="4000" b="1" dirty="0">
              <a:solidFill>
                <a:srgbClr val="7030A0"/>
              </a:solidFill>
              <a:latin typeface="Arial" panose="020B0604020202020204" pitchFamily="34" charset="0"/>
              <a:cs typeface="Arial" panose="020B0604020202020204" pitchFamily="34" charset="0"/>
            </a:endParaRPr>
          </a:p>
          <a:p>
            <a:r>
              <a:rPr lang="en-US" sz="4000" b="1" dirty="0">
                <a:solidFill>
                  <a:srgbClr val="7030A0"/>
                </a:solidFill>
                <a:latin typeface="Arial" panose="020B0604020202020204" pitchFamily="34" charset="0"/>
                <a:cs typeface="Arial" panose="020B0604020202020204" pitchFamily="34" charset="0"/>
              </a:rPr>
              <a:t>   Thank You!</a:t>
            </a:r>
          </a:p>
          <a:p>
            <a:endParaRPr lang="en-US" dirty="0"/>
          </a:p>
        </p:txBody>
      </p:sp>
      <p:sp>
        <p:nvSpPr>
          <p:cNvPr id="4" name="Slide Number Placeholder 3">
            <a:extLst>
              <a:ext uri="{FF2B5EF4-FFF2-40B4-BE49-F238E27FC236}">
                <a16:creationId xmlns:a16="http://schemas.microsoft.com/office/drawing/2014/main" id="{CA45532A-5018-4DB1-B62A-9621D90CDC45}"/>
              </a:ext>
            </a:extLst>
          </p:cNvPr>
          <p:cNvSpPr>
            <a:spLocks noGrp="1"/>
          </p:cNvSpPr>
          <p:nvPr>
            <p:ph type="sldNum" sz="quarter" idx="12"/>
          </p:nvPr>
        </p:nvSpPr>
        <p:spPr/>
        <p:txBody>
          <a:bodyPr/>
          <a:lstStyle/>
          <a:p>
            <a:fld id="{7C2B3464-E78B-4BE1-86B9-E4547740300B}" type="slidenum">
              <a:rPr lang="en-US" smtClean="0"/>
              <a:t>20</a:t>
            </a:fld>
            <a:endParaRPr lang="en-US" dirty="0"/>
          </a:p>
        </p:txBody>
      </p:sp>
    </p:spTree>
    <p:extLst>
      <p:ext uri="{BB962C8B-B14F-4D97-AF65-F5344CB8AC3E}">
        <p14:creationId xmlns:p14="http://schemas.microsoft.com/office/powerpoint/2010/main" val="5966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1309281" y="436570"/>
            <a:ext cx="10515600" cy="1150609"/>
          </a:xfrm>
        </p:spPr>
        <p:txBody>
          <a:bodyPr>
            <a:normAutofit/>
          </a:bodyPr>
          <a:lstStyle/>
          <a:p>
            <a:pPr algn="just"/>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Financial Statement Income versus Taxable Income</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fontScale="92500" lnSpcReduction="10000"/>
          </a:bodyPr>
          <a:lstStyle/>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Financial Statement Income is generally the starting point for corporations to compute Taxable Income and rarely will both be the same amount.</a:t>
            </a:r>
          </a:p>
          <a:p>
            <a:pPr lvl="1"/>
            <a:r>
              <a:rPr lang="en-US" sz="21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This is the opposite for a small sole proprietor that files an individual tax return for their small business.  They usually do not need to have a financial statement income per GAAP, so they directly compute taxable income for their tax return from their taxable receipts and expenses.</a:t>
            </a:r>
          </a:p>
          <a:p>
            <a:pPr marL="285750" indent="-28575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Corporations require an accounting system anyway to produce their financial statements even if Congress abolished the income tax and it is far easier and efficient (less expensive) to determine most of the taxable income using the financial statement income.  </a:t>
            </a:r>
          </a:p>
          <a:p>
            <a:pPr marL="285750" indent="-28575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If you are </a:t>
            </a:r>
            <a:r>
              <a:rPr lang="en-US" sz="2100" dirty="0">
                <a:latin typeface="Arial" panose="020B0604020202020204" pitchFamily="34" charset="0"/>
                <a:cs typeface="Arial" panose="020B0604020202020204" pitchFamily="34" charset="0"/>
              </a:rPr>
              <a:t>a </a:t>
            </a:r>
            <a:r>
              <a:rPr lang="en-US" sz="2100" dirty="0">
                <a:solidFill>
                  <a:schemeClr val="tx1"/>
                </a:solidFill>
                <a:latin typeface="Arial" panose="020B0604020202020204" pitchFamily="34" charset="0"/>
                <a:cs typeface="Arial" panose="020B0604020202020204" pitchFamily="34" charset="0"/>
              </a:rPr>
              <a:t>staff level public tax accountant don’t forget to retrieve the audit file as you are preparing the tax return to help</a:t>
            </a:r>
            <a:r>
              <a:rPr lang="en-US" sz="2100" dirty="0">
                <a:latin typeface="Arial" panose="020B0604020202020204" pitchFamily="34" charset="0"/>
                <a:cs typeface="Arial" panose="020B0604020202020204" pitchFamily="34" charset="0"/>
              </a:rPr>
              <a:t> you </a:t>
            </a:r>
            <a:r>
              <a:rPr lang="en-US" sz="2100" dirty="0">
                <a:solidFill>
                  <a:schemeClr val="tx1"/>
                </a:solidFill>
                <a:latin typeface="Arial" panose="020B0604020202020204" pitchFamily="34" charset="0"/>
                <a:cs typeface="Arial" panose="020B0604020202020204" pitchFamily="34" charset="0"/>
              </a:rPr>
              <a:t>find those book to tax differences! </a:t>
            </a:r>
          </a:p>
          <a:p>
            <a:pPr marL="628650" lvl="1" indent="-285750">
              <a:buFont typeface="Arial" panose="020B0604020202020204" pitchFamily="34" charset="0"/>
              <a:buChar char="•"/>
            </a:pPr>
            <a:endParaRPr lang="en-US" sz="21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3</a:t>
            </a:fld>
            <a:endParaRPr lang="en-US" dirty="0"/>
          </a:p>
        </p:txBody>
      </p:sp>
    </p:spTree>
    <p:extLst>
      <p:ext uri="{BB962C8B-B14F-4D97-AF65-F5344CB8AC3E}">
        <p14:creationId xmlns:p14="http://schemas.microsoft.com/office/powerpoint/2010/main" val="41236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kumimoji="0" lang="en-US" sz="32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Book to Tax Differences</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lnSpcReduction="10000"/>
          </a:bodyPr>
          <a:lstStyle/>
          <a:p>
            <a:pPr marL="571500" lvl="0" indent="-571500" defTabSz="914400">
              <a:spcBef>
                <a:spcPts val="1200"/>
              </a:spcBef>
              <a:spcAft>
                <a:spcPts val="200"/>
              </a:spcAft>
              <a:buClr>
                <a:srgbClr val="E48312"/>
              </a:buClr>
              <a:buSzPct val="100000"/>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Probably the most common book to tax difference is book depreciation that tends to be straight-line (same amount each year) and tax depreciation that tends to be accelerated depreciation (higher depreciation earlier years).</a:t>
            </a:r>
          </a:p>
          <a:p>
            <a:pPr marL="914400" lvl="1" indent="-571500" defTabSz="914400">
              <a:spcBef>
                <a:spcPts val="1200"/>
              </a:spcBef>
              <a:spcAft>
                <a:spcPts val="200"/>
              </a:spcAft>
              <a:buClr>
                <a:srgbClr val="E48312"/>
              </a:buClr>
              <a:buSzPct val="100000"/>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is a temporary difference because when the depreciated item is fully depreciated, the amount of depreciation taken over both the straight-line life and the tax depreciation life will usually be the same and the book value at zero if no salvage value (usually salvage value not used in depreciation computation).</a:t>
            </a:r>
          </a:p>
          <a:p>
            <a:pPr lvl="1" defTabSz="914400">
              <a:spcBef>
                <a:spcPts val="1200"/>
              </a:spcBef>
              <a:spcAft>
                <a:spcPts val="200"/>
              </a:spcAft>
              <a:buClr>
                <a:srgbClr val="E48312"/>
              </a:buClr>
              <a:buSzPct val="100000"/>
              <a:defRPr/>
            </a:pP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71500" indent="-571500" defTabSz="914400">
              <a:spcBef>
                <a:spcPts val="200"/>
              </a:spcBef>
              <a:spcAft>
                <a:spcPts val="400"/>
              </a:spcAft>
              <a:buClr>
                <a:srgbClr val="E48312"/>
              </a:buClr>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Possibly the most effected book to tax difference with the proposed minimum tax computation is the municipal bond interest where this interest income is reported for book purposes but not for tax purposes.</a:t>
            </a:r>
          </a:p>
          <a:p>
            <a:pPr marL="914400" lvl="1" indent="-571500" defTabSz="914400">
              <a:spcBef>
                <a:spcPts val="200"/>
              </a:spcBef>
              <a:spcAft>
                <a:spcPts val="400"/>
              </a:spcAft>
              <a:buClr>
                <a:srgbClr val="E48312"/>
              </a:buClr>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is a permanent difference because once the difference between book and tax is recorded, the interest income should never be taxable (this difference does not reverse).</a:t>
            </a:r>
          </a:p>
          <a:p>
            <a:pPr marL="914400" lvl="1" indent="-571500" defTabSz="914400">
              <a:spcBef>
                <a:spcPts val="200"/>
              </a:spcBef>
              <a:spcAft>
                <a:spcPts val="400"/>
              </a:spcAft>
              <a:buClr>
                <a:srgbClr val="E48312"/>
              </a:buClr>
              <a:buFont typeface="Arial" panose="020B0604020202020204" pitchFamily="34" charset="0"/>
              <a:buChar char="•"/>
              <a:defRPr/>
            </a:pPr>
            <a:endPar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71500" indent="-571500" defTabSz="914400">
              <a:spcBef>
                <a:spcPts val="200"/>
              </a:spcBef>
              <a:spcAft>
                <a:spcPts val="400"/>
              </a:spcAft>
              <a:buClr>
                <a:srgbClr val="E48312"/>
              </a:buClr>
              <a:buFont typeface="Arial" panose="020B0604020202020204" pitchFamily="34" charset="0"/>
              <a:buChar char="•"/>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44068" marR="0" lvl="1" indent="-342900" algn="l" defTabSz="914400" rtl="0" eaLnBrk="1" fontAlgn="auto" latinLnBrk="0" hangingPunct="1">
              <a:lnSpc>
                <a:spcPct val="90000"/>
              </a:lnSpc>
              <a:spcBef>
                <a:spcPts val="200"/>
              </a:spcBef>
              <a:spcAft>
                <a:spcPts val="400"/>
              </a:spcAft>
              <a:buClr>
                <a:srgbClr val="E48312"/>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4</a:t>
            </a:fld>
            <a:endParaRPr lang="en-US" dirty="0"/>
          </a:p>
        </p:txBody>
      </p:sp>
    </p:spTree>
    <p:extLst>
      <p:ext uri="{BB962C8B-B14F-4D97-AF65-F5344CB8AC3E}">
        <p14:creationId xmlns:p14="http://schemas.microsoft.com/office/powerpoint/2010/main" val="385395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lang="en-US" sz="3200" b="1" spc="-50" dirty="0">
                <a:solidFill>
                  <a:srgbClr val="7030A0"/>
                </a:solidFill>
                <a:latin typeface="Arial" panose="020B0604020202020204" pitchFamily="34" charset="0"/>
                <a:cs typeface="Arial" panose="020B0604020202020204" pitchFamily="34" charset="0"/>
              </a:rPr>
              <a:t>H.R. 5376, Rules Committee Print 117-18,</a:t>
            </a:r>
            <a:br>
              <a:rPr lang="en-US" sz="3200" b="1" spc="-50" dirty="0">
                <a:solidFill>
                  <a:srgbClr val="7030A0"/>
                </a:solidFill>
                <a:latin typeface="Arial" panose="020B0604020202020204" pitchFamily="34" charset="0"/>
                <a:cs typeface="Arial" panose="020B0604020202020204" pitchFamily="34" charset="0"/>
              </a:rPr>
            </a:br>
            <a:r>
              <a:rPr lang="en-US" sz="3200" b="1" spc="-50" dirty="0">
                <a:solidFill>
                  <a:srgbClr val="7030A0"/>
                </a:solidFill>
                <a:latin typeface="Arial" panose="020B0604020202020204" pitchFamily="34" charset="0"/>
                <a:cs typeface="Arial" panose="020B0604020202020204" pitchFamily="34" charset="0"/>
              </a:rPr>
              <a:t> proposed text for the Build Back Better Act </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238646"/>
            <a:ext cx="10515600" cy="4029036"/>
          </a:xfrm>
        </p:spPr>
        <p:txBody>
          <a:bodyPr>
            <a:normAutofit/>
          </a:bodyPr>
          <a:lstStyle/>
          <a:p>
            <a:pPr marL="457200" lvl="0" indent="-457200" defTabSz="914400">
              <a:spcBef>
                <a:spcPts val="1200"/>
              </a:spcBef>
              <a:spcAft>
                <a:spcPts val="200"/>
              </a:spcAft>
              <a:buClr>
                <a:srgbClr val="E48312"/>
              </a:buClr>
              <a:buSzPct val="10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House passed H.R. 5376 on November 19, 2021</a:t>
            </a:r>
            <a:r>
              <a:rPr lang="en-US" dirty="0">
                <a:solidFill>
                  <a:srgbClr val="000000"/>
                </a:solidFill>
                <a:latin typeface="Arial" panose="020B0604020202020204" pitchFamily="34" charset="0"/>
                <a:cs typeface="Arial" panose="020B0604020202020204" pitchFamily="34" charset="0"/>
              </a:rPr>
              <a:t>an</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 sent to Senate.</a:t>
            </a:r>
          </a:p>
          <a:p>
            <a:pPr marL="457200" lvl="0" indent="-457200" defTabSz="914400">
              <a:spcBef>
                <a:spcPts val="1200"/>
              </a:spcBef>
              <a:spcAft>
                <a:spcPts val="200"/>
              </a:spcAft>
              <a:buClr>
                <a:srgbClr val="E48312"/>
              </a:buClr>
              <a:buSzPct val="100000"/>
              <a:buFont typeface="Arial" panose="020B0604020202020204" pitchFamily="34" charset="0"/>
              <a:buChar char="•"/>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lvl="0" indent="-457200" defTabSz="914400">
              <a:spcBef>
                <a:spcPts val="1200"/>
              </a:spcBef>
              <a:spcAft>
                <a:spcPts val="200"/>
              </a:spcAft>
              <a:buClr>
                <a:srgbClr val="E48312"/>
              </a:buClr>
              <a:buSzPct val="10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minimum tax on pre-tax financial statement income of large corporations was included in the House version.</a:t>
            </a:r>
          </a:p>
          <a:p>
            <a:pPr marL="457200" lvl="0" indent="-457200" defTabSz="914400">
              <a:spcBef>
                <a:spcPts val="1200"/>
              </a:spcBef>
              <a:spcAft>
                <a:spcPts val="200"/>
              </a:spcAft>
              <a:buClr>
                <a:srgbClr val="E48312"/>
              </a:buClr>
              <a:buSzPct val="100000"/>
              <a:buFont typeface="Arial" panose="020B0604020202020204" pitchFamily="34" charset="0"/>
              <a:buChar char="•"/>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Maybe this provision was added by amendment in the House to replace the possible increase from the corporate tax rate of 21%.</a:t>
            </a:r>
          </a:p>
          <a:p>
            <a:pPr lvl="0" defTabSz="914400">
              <a:spcBef>
                <a:spcPts val="1200"/>
              </a:spcBef>
              <a:spcAft>
                <a:spcPts val="200"/>
              </a:spcAft>
              <a:buClr>
                <a:srgbClr val="E48312"/>
              </a:buClr>
              <a:buSzPct val="100000"/>
              <a:defRPr/>
            </a:pPr>
            <a:endParaRPr lang="en-US" dirty="0">
              <a:solidFill>
                <a:srgbClr val="000000"/>
              </a:solidFill>
              <a:latin typeface="Arial" panose="020B0604020202020204" pitchFamily="34" charset="0"/>
              <a:cs typeface="Arial" panose="020B0604020202020204" pitchFamily="34" charset="0"/>
            </a:endParaRPr>
          </a:p>
          <a:p>
            <a:pPr lvl="0" defTabSz="914400">
              <a:spcBef>
                <a:spcPts val="1200"/>
              </a:spcBef>
              <a:spcAft>
                <a:spcPts val="200"/>
              </a:spcAft>
              <a:buClr>
                <a:srgbClr val="E48312"/>
              </a:buClr>
              <a:buSzPct val="100000"/>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84048" marR="0" lvl="1" indent="-18288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5</a:t>
            </a:fld>
            <a:endParaRPr lang="en-US" dirty="0"/>
          </a:p>
        </p:txBody>
      </p:sp>
    </p:spTree>
    <p:extLst>
      <p:ext uri="{BB962C8B-B14F-4D97-AF65-F5344CB8AC3E}">
        <p14:creationId xmlns:p14="http://schemas.microsoft.com/office/powerpoint/2010/main" val="47231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a:bodyPr>
          <a:lstStyle/>
          <a:p>
            <a:pPr algn="ctr"/>
            <a:r>
              <a:rPr lang="en-US" sz="3200" b="1" spc="-50" dirty="0">
                <a:solidFill>
                  <a:srgbClr val="7030A0"/>
                </a:solidFill>
                <a:latin typeface="Arial" panose="020B0604020202020204" pitchFamily="34" charset="0"/>
                <a:cs typeface="Arial" panose="020B0604020202020204" pitchFamily="34" charset="0"/>
              </a:rPr>
              <a:t>H.R. 5376, Rules Committee Print 117-18,</a:t>
            </a:r>
            <a:br>
              <a:rPr lang="en-US" sz="3200" b="1" spc="-50" dirty="0">
                <a:solidFill>
                  <a:srgbClr val="7030A0"/>
                </a:solidFill>
                <a:latin typeface="Arial" panose="020B0604020202020204" pitchFamily="34" charset="0"/>
                <a:cs typeface="Arial" panose="020B0604020202020204" pitchFamily="34" charset="0"/>
              </a:rPr>
            </a:br>
            <a:r>
              <a:rPr lang="en-US" sz="3200" b="1" spc="-50" dirty="0">
                <a:solidFill>
                  <a:srgbClr val="7030A0"/>
                </a:solidFill>
                <a:latin typeface="Arial" panose="020B0604020202020204" pitchFamily="34" charset="0"/>
                <a:cs typeface="Arial" panose="020B0604020202020204" pitchFamily="34" charset="0"/>
              </a:rPr>
              <a:t> proposed text for the Build Back Better Act </a:t>
            </a: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238646"/>
            <a:ext cx="10515600" cy="4029036"/>
          </a:xfrm>
        </p:spPr>
        <p:txBody>
          <a:bodyPr>
            <a:normAutofit/>
          </a:bodyPr>
          <a:lstStyle/>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Predicting what will happen is difficult; however, worth discussing since getting far more chatter these days and may become law soon.</a:t>
            </a:r>
          </a:p>
          <a:p>
            <a:pPr marL="457200" lvl="0" indent="-457200" defTabSz="914400">
              <a:spcBef>
                <a:spcPts val="1200"/>
              </a:spcBef>
              <a:spcAft>
                <a:spcPts val="200"/>
              </a:spcAft>
              <a:buClr>
                <a:srgbClr val="E48312"/>
              </a:buClr>
              <a:buSzPct val="100000"/>
              <a:buFont typeface="Arial" panose="020B0604020202020204" pitchFamily="34" charset="0"/>
              <a:buChar char="•"/>
              <a:defRPr/>
            </a:pPr>
            <a:endParaRPr lang="en-US" dirty="0">
              <a:solidFill>
                <a:srgbClr val="000000"/>
              </a:solidFill>
              <a:latin typeface="Arial" panose="020B0604020202020204" pitchFamily="34" charset="0"/>
              <a:cs typeface="Arial" panose="020B0604020202020204" pitchFamily="34" charset="0"/>
            </a:endParaRPr>
          </a:p>
          <a:p>
            <a:pPr marL="457200" lvl="0" indent="-457200" defTabSz="914400">
              <a:spcBef>
                <a:spcPts val="1200"/>
              </a:spcBef>
              <a:spcAft>
                <a:spcPts val="200"/>
              </a:spcAft>
              <a:buClr>
                <a:srgbClr val="E48312"/>
              </a:buClr>
              <a:buSzPct val="10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Proposed effective date is for taxable years beginning after December 31, 2022.</a:t>
            </a:r>
          </a:p>
          <a:p>
            <a:pPr marL="91440" lvl="0" indent="-91440" defTabSz="914400">
              <a:spcBef>
                <a:spcPts val="1200"/>
              </a:spcBef>
              <a:spcAft>
                <a:spcPts val="200"/>
              </a:spcAft>
              <a:buClr>
                <a:srgbClr val="E48312"/>
              </a:buClr>
              <a:buSzPct val="100000"/>
              <a:buFont typeface="Arial" panose="020B0604020202020204" pitchFamily="34" charset="0"/>
              <a:buChar char="•"/>
              <a:defRPr/>
            </a:pPr>
            <a:endParaRPr lang="en-US" dirty="0">
              <a:solidFill>
                <a:srgbClr val="000000"/>
              </a:solidFill>
              <a:latin typeface="Arial" panose="020B0604020202020204" pitchFamily="34" charset="0"/>
              <a:cs typeface="Arial" panose="020B0604020202020204" pitchFamily="34" charset="0"/>
            </a:endParaRPr>
          </a:p>
          <a:p>
            <a:pPr lvl="0" defTabSz="914400">
              <a:spcBef>
                <a:spcPts val="1200"/>
              </a:spcBef>
              <a:spcAft>
                <a:spcPts val="200"/>
              </a:spcAft>
              <a:buClr>
                <a:srgbClr val="E48312"/>
              </a:buClr>
              <a:buSzPct val="100000"/>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84048" marR="0" lvl="1" indent="-18288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6</a:t>
            </a:fld>
            <a:endParaRPr lang="en-US" dirty="0"/>
          </a:p>
        </p:txBody>
      </p:sp>
    </p:spTree>
    <p:extLst>
      <p:ext uri="{BB962C8B-B14F-4D97-AF65-F5344CB8AC3E}">
        <p14:creationId xmlns:p14="http://schemas.microsoft.com/office/powerpoint/2010/main" val="248189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fontScale="90000"/>
          </a:bodyPr>
          <a:lstStyle/>
          <a:p>
            <a:pPr algn="ctr"/>
            <a:r>
              <a:rPr lang="en-US" sz="3600" b="1" spc="-50" dirty="0">
                <a:solidFill>
                  <a:srgbClr val="7030A0"/>
                </a:solidFill>
                <a:latin typeface="Arial" panose="020B0604020202020204" pitchFamily="34" charset="0"/>
                <a:cs typeface="Arial" panose="020B0604020202020204" pitchFamily="34" charset="0"/>
              </a:rPr>
              <a:t>Section 138101. Corporate Alternative Minimum Tax.</a:t>
            </a:r>
            <a:br>
              <a:rPr lang="en-US" sz="3600" b="1" spc="-50" dirty="0">
                <a:solidFill>
                  <a:srgbClr val="7030A0"/>
                </a:solidFill>
                <a:latin typeface="Arial" panose="020B0604020202020204" pitchFamily="34" charset="0"/>
                <a:cs typeface="Arial" panose="020B0604020202020204" pitchFamily="34" charset="0"/>
              </a:rPr>
            </a:br>
            <a:r>
              <a:rPr lang="en-US" sz="3600" b="1" spc="-50" dirty="0">
                <a:solidFill>
                  <a:srgbClr val="7030A0"/>
                </a:solidFill>
                <a:latin typeface="Arial" panose="020B0604020202020204" pitchFamily="34" charset="0"/>
                <a:cs typeface="Arial" panose="020B0604020202020204" pitchFamily="34" charset="0"/>
              </a:rPr>
              <a:t>H.R. 5376, RCP 117-18 (Selected portions)</a:t>
            </a:r>
            <a:br>
              <a:rPr lang="en-US" sz="3200" b="1" spc="-50" dirty="0">
                <a:solidFill>
                  <a:srgbClr val="7030A0"/>
                </a:solidFill>
                <a:latin typeface="Arial" panose="020B0604020202020204" pitchFamily="34" charset="0"/>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457200" lvl="0" indent="-457200" defTabSz="914400">
              <a:spcBef>
                <a:spcPts val="1200"/>
              </a:spcBef>
              <a:spcAft>
                <a:spcPts val="200"/>
              </a:spcAft>
              <a:buClr>
                <a:srgbClr val="E48312"/>
              </a:buClr>
              <a:buSzPct val="10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case of an applicable corporation, the tentative minimum tax for the taxable year shall be...15 percent of the adjusted </a:t>
            </a:r>
            <a:r>
              <a:rPr kumimoji="0" lang="en-US" b="0" i="1"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financial statement income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the taxable year…” (emphasis added)</a:t>
            </a:r>
          </a:p>
          <a:p>
            <a:pPr marL="457200" lvl="0" indent="-457200" defTabSz="914400">
              <a:spcBef>
                <a:spcPts val="1200"/>
              </a:spcBef>
              <a:spcAft>
                <a:spcPts val="200"/>
              </a:spcAft>
              <a:buClr>
                <a:srgbClr val="E48312"/>
              </a:buClr>
              <a:buSzPct val="100000"/>
              <a:buFont typeface="Arial" panose="020B0604020202020204" pitchFamily="34" charset="0"/>
              <a:buChar char="•"/>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indent="-457200" defTabSz="914400">
              <a:spcBef>
                <a:spcPts val="1200"/>
              </a:spcBef>
              <a:spcAft>
                <a:spcPts val="200"/>
              </a:spcAft>
              <a:buClr>
                <a:srgbClr val="E48312"/>
              </a:buClr>
              <a:buSzPct val="10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case of any corporation which is not an applicable corporation, the tentative minimum tax for the taxable year shall be zero.” </a:t>
            </a:r>
          </a:p>
          <a:p>
            <a:pPr marL="91440" lvl="0" indent="-91440" defTabSz="914400">
              <a:spcBef>
                <a:spcPts val="1200"/>
              </a:spcBef>
              <a:spcAft>
                <a:spcPts val="200"/>
              </a:spcAft>
              <a:buClr>
                <a:srgbClr val="E48312"/>
              </a:buClr>
              <a:buSzPct val="100000"/>
              <a:buFont typeface="Arial" panose="020B0604020202020204" pitchFamily="34" charset="0"/>
              <a:buChar char="•"/>
              <a:defRPr/>
            </a:pPr>
            <a:endParaRPr lang="en-US" dirty="0">
              <a:solidFill>
                <a:srgbClr val="000000"/>
              </a:solidFill>
              <a:latin typeface="Arial" panose="020B0604020202020204" pitchFamily="34" charset="0"/>
              <a:cs typeface="Arial" panose="020B0604020202020204" pitchFamily="34" charset="0"/>
            </a:endParaRPr>
          </a:p>
          <a:p>
            <a:pPr lvl="0" defTabSz="914400">
              <a:spcBef>
                <a:spcPts val="1200"/>
              </a:spcBef>
              <a:spcAft>
                <a:spcPts val="200"/>
              </a:spcAft>
              <a:buClr>
                <a:srgbClr val="E48312"/>
              </a:buClr>
              <a:buSzPct val="100000"/>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84048" marR="0" lvl="1" indent="-18288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7</a:t>
            </a:fld>
            <a:endParaRPr lang="en-US" dirty="0"/>
          </a:p>
        </p:txBody>
      </p:sp>
    </p:spTree>
    <p:extLst>
      <p:ext uri="{BB962C8B-B14F-4D97-AF65-F5344CB8AC3E}">
        <p14:creationId xmlns:p14="http://schemas.microsoft.com/office/powerpoint/2010/main" val="219119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fontScale="90000"/>
          </a:bodyPr>
          <a:lstStyle/>
          <a:p>
            <a:pPr algn="ctr"/>
            <a:r>
              <a:rPr lang="en-US" sz="3600" b="1" spc="-50" dirty="0">
                <a:solidFill>
                  <a:srgbClr val="7030A0"/>
                </a:solidFill>
                <a:latin typeface="Arial" panose="020B0604020202020204" pitchFamily="34" charset="0"/>
                <a:cs typeface="Arial" panose="020B0604020202020204" pitchFamily="34" charset="0"/>
              </a:rPr>
              <a:t>Section 138101. Corporate Alternative Minimum Tax.</a:t>
            </a:r>
            <a:br>
              <a:rPr lang="en-US" sz="3600" b="1" spc="-50" dirty="0">
                <a:solidFill>
                  <a:srgbClr val="7030A0"/>
                </a:solidFill>
                <a:latin typeface="Arial" panose="020B0604020202020204" pitchFamily="34" charset="0"/>
                <a:cs typeface="Arial" panose="020B0604020202020204" pitchFamily="34" charset="0"/>
              </a:rPr>
            </a:br>
            <a:r>
              <a:rPr lang="en-US" sz="3600" b="1" spc="-50" dirty="0">
                <a:solidFill>
                  <a:srgbClr val="7030A0"/>
                </a:solidFill>
                <a:latin typeface="Arial" panose="020B0604020202020204" pitchFamily="34" charset="0"/>
                <a:cs typeface="Arial" panose="020B0604020202020204" pitchFamily="34" charset="0"/>
              </a:rPr>
              <a:t>H.R. 5376, RCP 117-18 (Selected portions)</a:t>
            </a:r>
            <a:br>
              <a:rPr lang="en-US" sz="3200" b="1" spc="-50" dirty="0">
                <a:solidFill>
                  <a:srgbClr val="7030A0"/>
                </a:solidFill>
                <a:latin typeface="Arial" panose="020B0604020202020204" pitchFamily="34" charset="0"/>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457200" indent="-457200" defTabSz="914400">
              <a:spcBef>
                <a:spcPts val="1200"/>
              </a:spcBef>
              <a:spcAft>
                <a:spcPts val="200"/>
              </a:spcAft>
              <a:buClr>
                <a:srgbClr val="E48312"/>
              </a:buClr>
              <a:buSzPct val="10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term ‘applicable corporation’ means…any corporation (other than an S corporation, a regulated investment company [a RIC], or a real estate investment trust [REIT] which meets the average annual adjusted </a:t>
            </a:r>
            <a:r>
              <a:rPr kumimoji="0" lang="en-US" b="0" i="1"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financial statement income test</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(emphasis added)</a:t>
            </a:r>
          </a:p>
          <a:p>
            <a:pPr marL="91440" lvl="0" indent="-91440" defTabSz="914400">
              <a:spcBef>
                <a:spcPts val="1200"/>
              </a:spcBef>
              <a:spcAft>
                <a:spcPts val="200"/>
              </a:spcAft>
              <a:buClr>
                <a:srgbClr val="E48312"/>
              </a:buClr>
              <a:buSzPct val="100000"/>
              <a:buFont typeface="Arial" panose="020B0604020202020204" pitchFamily="34" charset="0"/>
              <a:buChar char="•"/>
              <a:defRPr/>
            </a:pPr>
            <a:endParaRPr lang="en-US" dirty="0">
              <a:solidFill>
                <a:srgbClr val="000000"/>
              </a:solidFill>
              <a:latin typeface="Arial" panose="020B0604020202020204" pitchFamily="34" charset="0"/>
              <a:cs typeface="Arial" panose="020B0604020202020204" pitchFamily="34" charset="0"/>
            </a:endParaRPr>
          </a:p>
          <a:p>
            <a:pPr lvl="0" defTabSz="914400">
              <a:spcBef>
                <a:spcPts val="1200"/>
              </a:spcBef>
              <a:spcAft>
                <a:spcPts val="200"/>
              </a:spcAft>
              <a:buClr>
                <a:srgbClr val="E48312"/>
              </a:buClr>
              <a:buSzPct val="100000"/>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84048" marR="0" lvl="1" indent="-18288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8</a:t>
            </a:fld>
            <a:endParaRPr lang="en-US" dirty="0"/>
          </a:p>
        </p:txBody>
      </p:sp>
    </p:spTree>
    <p:extLst>
      <p:ext uri="{BB962C8B-B14F-4D97-AF65-F5344CB8AC3E}">
        <p14:creationId xmlns:p14="http://schemas.microsoft.com/office/powerpoint/2010/main" val="161243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4F7-31F4-4371-A791-06D4DC9A1E69}"/>
              </a:ext>
            </a:extLst>
          </p:cNvPr>
          <p:cNvSpPr>
            <a:spLocks noGrp="1"/>
          </p:cNvSpPr>
          <p:nvPr>
            <p:ph type="title"/>
          </p:nvPr>
        </p:nvSpPr>
        <p:spPr>
          <a:xfrm>
            <a:off x="831851" y="768343"/>
            <a:ext cx="10515600" cy="1150609"/>
          </a:xfrm>
        </p:spPr>
        <p:txBody>
          <a:bodyPr>
            <a:normAutofit fontScale="90000"/>
          </a:bodyPr>
          <a:lstStyle/>
          <a:p>
            <a:pPr algn="ctr"/>
            <a:r>
              <a:rPr lang="en-US" sz="3200" b="1" spc="-50" dirty="0">
                <a:solidFill>
                  <a:srgbClr val="7030A0"/>
                </a:solidFill>
                <a:latin typeface="Arial" panose="020B0604020202020204" pitchFamily="34" charset="0"/>
                <a:cs typeface="Arial" panose="020B0604020202020204" pitchFamily="34" charset="0"/>
              </a:rPr>
              <a:t>Section 138101. Corporate Alternative Minimum Tax.</a:t>
            </a:r>
            <a:br>
              <a:rPr lang="en-US" sz="3200" b="1" spc="-50" dirty="0">
                <a:solidFill>
                  <a:srgbClr val="7030A0"/>
                </a:solidFill>
                <a:latin typeface="Arial" panose="020B0604020202020204" pitchFamily="34" charset="0"/>
                <a:cs typeface="Arial" panose="020B0604020202020204" pitchFamily="34" charset="0"/>
              </a:rPr>
            </a:br>
            <a:r>
              <a:rPr lang="en-US" sz="3200" b="1" spc="-50" dirty="0">
                <a:solidFill>
                  <a:srgbClr val="7030A0"/>
                </a:solidFill>
                <a:latin typeface="Arial" panose="020B0604020202020204" pitchFamily="34" charset="0"/>
                <a:cs typeface="Arial" panose="020B0604020202020204" pitchFamily="34" charset="0"/>
              </a:rPr>
              <a:t>H.R. 5376, RCP 117-18 (Selected portions)</a:t>
            </a:r>
            <a:br>
              <a:rPr lang="en-US" sz="3200" b="1" spc="-50" dirty="0">
                <a:solidFill>
                  <a:srgbClr val="7030A0"/>
                </a:solidFill>
                <a:latin typeface="Arial" panose="020B0604020202020204" pitchFamily="34" charset="0"/>
                <a:cs typeface="Arial" panose="020B0604020202020204" pitchFamily="34" charset="0"/>
              </a:rPr>
            </a:br>
            <a:endParaRPr lang="en-US" sz="3200" b="1" dirty="0">
              <a:solidFill>
                <a:srgbClr val="7030A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E477D-9AC6-49D2-BCD2-A18F0C2A2FCE}"/>
              </a:ext>
            </a:extLst>
          </p:cNvPr>
          <p:cNvSpPr>
            <a:spLocks noGrp="1"/>
          </p:cNvSpPr>
          <p:nvPr>
            <p:ph type="body" idx="1"/>
          </p:nvPr>
        </p:nvSpPr>
        <p:spPr>
          <a:xfrm>
            <a:off x="831851" y="2060621"/>
            <a:ext cx="10515600" cy="4029036"/>
          </a:xfrm>
        </p:spPr>
        <p:txBody>
          <a:bodyPr>
            <a:normAutofit/>
          </a:bodyPr>
          <a:lstStyle/>
          <a:p>
            <a:pPr marL="342900" indent="-342900" defTabSz="914400">
              <a:spcBef>
                <a:spcPts val="1200"/>
              </a:spcBef>
              <a:spcAft>
                <a:spcPts val="200"/>
              </a:spcAft>
              <a:buClr>
                <a:srgbClr val="E48312"/>
              </a:buClr>
              <a:buSzPct val="100000"/>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Average Annual Adjusted Financial Statement Income Test</a:t>
            </a:r>
            <a:r>
              <a:rPr lang="en-US" dirty="0">
                <a:solidFill>
                  <a:srgbClr val="000000"/>
                </a:solidFill>
                <a:latin typeface="Arial" panose="020B0604020202020204" pitchFamily="34" charset="0"/>
                <a:cs typeface="Arial" panose="020B0604020202020204" pitchFamily="34" charset="0"/>
              </a:rPr>
              <a:t>.</a:t>
            </a:r>
          </a:p>
          <a:p>
            <a:pPr marL="685800" lvl="1" indent="-3429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corporation meets the average annual adjusted financial statement income test…if…for the 3-taxable-year period ending… </a:t>
            </a:r>
            <a:r>
              <a:rPr lang="en-US" sz="1800" dirty="0">
                <a:solidFill>
                  <a:srgbClr val="000000"/>
                </a:solidFill>
                <a:latin typeface="Arial" panose="020B0604020202020204" pitchFamily="34" charset="0"/>
                <a:cs typeface="Arial" panose="020B0604020202020204" pitchFamily="34" charset="0"/>
              </a:rPr>
              <a:t>exceeds $1,000,000,000…”  (That is $1 Billion Dollars and not imagination).</a:t>
            </a:r>
          </a:p>
          <a:p>
            <a:pPr marL="685800" lvl="1" indent="-3429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There are exceptions for a change of ownership and special rules if the corporation has been in existence less than 3 tax years and for short taxable years of less than 12 months.</a:t>
            </a:r>
          </a:p>
          <a:p>
            <a:pPr marL="685800" lvl="1" indent="-342900" defTabSz="914400">
              <a:spcBef>
                <a:spcPts val="1200"/>
              </a:spcBef>
              <a:spcAft>
                <a:spcPts val="200"/>
              </a:spcAft>
              <a:buClr>
                <a:srgbClr val="E48312"/>
              </a:buClr>
              <a:buSzPct val="100000"/>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And other rules for foreign-parented corporations.</a:t>
            </a:r>
          </a:p>
          <a:p>
            <a:pPr lvl="0" defTabSz="914400">
              <a:spcBef>
                <a:spcPts val="1200"/>
              </a:spcBef>
              <a:spcAft>
                <a:spcPts val="200"/>
              </a:spcAft>
              <a:buClr>
                <a:srgbClr val="E48312"/>
              </a:buClr>
              <a:buSzPct val="100000"/>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84048" marR="0" lvl="1" indent="-182880" algn="l"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304F35-D1DC-4EBC-ABC7-52DAFE3B3024}"/>
              </a:ext>
            </a:extLst>
          </p:cNvPr>
          <p:cNvSpPr>
            <a:spLocks noGrp="1"/>
          </p:cNvSpPr>
          <p:nvPr>
            <p:ph type="sldNum" sz="quarter" idx="12"/>
          </p:nvPr>
        </p:nvSpPr>
        <p:spPr/>
        <p:txBody>
          <a:bodyPr/>
          <a:lstStyle/>
          <a:p>
            <a:fld id="{7C2B3464-E78B-4BE1-86B9-E4547740300B}" type="slidenum">
              <a:rPr lang="en-US" smtClean="0"/>
              <a:t>9</a:t>
            </a:fld>
            <a:endParaRPr lang="en-US" dirty="0"/>
          </a:p>
        </p:txBody>
      </p:sp>
    </p:spTree>
    <p:extLst>
      <p:ext uri="{BB962C8B-B14F-4D97-AF65-F5344CB8AC3E}">
        <p14:creationId xmlns:p14="http://schemas.microsoft.com/office/powerpoint/2010/main" val="173835827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022F5E9-EA70-44B3-BCD5-D36643254CCC}" vid="{54F16F45-3A0B-47CC-AB91-0D77821D59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82D8956A9482479B529C0CAFE01C56" ma:contentTypeVersion="3" ma:contentTypeDescription="Create a new document." ma:contentTypeScope="" ma:versionID="fd1f929cfddc1bc32ef0e4b17323d2c2">
  <xsd:schema xmlns:xsd="http://www.w3.org/2001/XMLSchema" xmlns:xs="http://www.w3.org/2001/XMLSchema" xmlns:p="http://schemas.microsoft.com/office/2006/metadata/properties" xmlns:ns3="e9ae58e2-bb8a-43ec-8216-77886272b448" targetNamespace="http://schemas.microsoft.com/office/2006/metadata/properties" ma:root="true" ma:fieldsID="b4d727d9921e4d3b235805c2f85780e8" ns3:_="">
    <xsd:import namespace="e9ae58e2-bb8a-43ec-8216-77886272b448"/>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e58e2-bb8a-43ec-8216-77886272b4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892104-B5D6-45E1-967D-A19D51EB6AD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9ae58e2-bb8a-43ec-8216-77886272b448"/>
    <ds:schemaRef ds:uri="http://www.w3.org/XML/1998/namespace"/>
  </ds:schemaRefs>
</ds:datastoreItem>
</file>

<file path=customXml/itemProps2.xml><?xml version="1.0" encoding="utf-8"?>
<ds:datastoreItem xmlns:ds="http://schemas.openxmlformats.org/officeDocument/2006/customXml" ds:itemID="{050DE342-2252-4D04-8069-D4D1E138F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ae58e2-bb8a-43ec-8216-77886272b4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74D294-4880-45E0-8FBC-BDC4E86E35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7459</TotalTime>
  <Words>2091</Words>
  <Application>Microsoft Office PowerPoint</Application>
  <PresentationFormat>Widescreen</PresentationFormat>
  <Paragraphs>221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Theme1</vt:lpstr>
      <vt:lpstr>PowerPoint Presentation</vt:lpstr>
      <vt:lpstr> </vt:lpstr>
      <vt:lpstr>Financial Statement Income versus Taxable Income</vt:lpstr>
      <vt:lpstr>Book to Tax Differences</vt:lpstr>
      <vt:lpstr>H.R. 5376, Rules Committee Print 117-18,  proposed text for the Build Back Better Act </vt:lpstr>
      <vt:lpstr>H.R. 5376, Rules Committee Print 117-18,  proposed text for the Build Back Better Act </vt:lpstr>
      <vt:lpstr>Section 138101. Corporate Alternative Minimum Tax. H.R. 5376, RCP 117-18 (Selected portions) </vt:lpstr>
      <vt:lpstr>Section 138101. Corporate Alternative Minimum Tax. H.R. 5376, RCP 117-18 (Selected portions) </vt:lpstr>
      <vt:lpstr>Section 138101. Corporate Alternative Minimum Tax. H.R. 5376, RCP 117-18 (Selected portions) </vt:lpstr>
      <vt:lpstr>Adjusted Financial Statement Income </vt:lpstr>
      <vt:lpstr>Adjusted Financial Statement Income </vt:lpstr>
      <vt:lpstr>Question Number 1 for CPE</vt:lpstr>
      <vt:lpstr>Estimated Budget Effects per the Joint Committee of Taxation for the Corporate Alternative Minimum Tax November 4, 2021 (JCX-45-21) for H.R. 5376, RCP 117-18</vt:lpstr>
      <vt:lpstr>Who May be Paying the 15% Corporate Minimum Tax?</vt:lpstr>
      <vt:lpstr>Question Number 2 for CPE</vt:lpstr>
      <vt:lpstr>Who Appears to be the Most Concerned? </vt:lpstr>
      <vt:lpstr>Who Else is Concerned? </vt:lpstr>
      <vt:lpstr>And Who Else is Concerned? </vt:lpstr>
      <vt:lpstr>Question Number 3 for CPE</vt:lpstr>
      <vt:lpstr>    What do you think of the minimum tax based on financial statement income?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Study</dc:title>
  <dc:creator>Li,Gary</dc:creator>
  <cp:lastModifiedBy>Jim</cp:lastModifiedBy>
  <cp:revision>231</cp:revision>
  <cp:lastPrinted>2020-12-10T16:01:22Z</cp:lastPrinted>
  <dcterms:created xsi:type="dcterms:W3CDTF">2020-10-10T21:57:54Z</dcterms:created>
  <dcterms:modified xsi:type="dcterms:W3CDTF">2021-12-07T00:22:08Z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0x0101001982D8956A9482479B529C0CAFE01C56</vt:lpwstr>
  </property>
</Properties>
</file>